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tags/tag39.xml" ContentType="application/vnd.openxmlformats-officedocument.presentationml.tags+xml"/>
  <Override PartName="/ppt/notesSlides/notesSlide17.xml" ContentType="application/vnd.openxmlformats-officedocument.presentationml.notesSlide+xml"/>
  <Default Extension="emf" ContentType="image/x-emf"/>
  <Override PartName="/ppt/tags/tag68.xml" ContentType="application/vnd.openxmlformats-officedocument.presentationml.tags+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73.xml" ContentType="application/vnd.openxmlformats-officedocument.presentationml.tags+xml"/>
  <Default Extension="wdp" ContentType="image/vnd.ms-photo"/>
  <Override PartName="/ppt/notesSlides/notesSlide8.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tags/tag80.xml" ContentType="application/vnd.openxmlformats-officedocument.presentationml.tags+xml"/>
  <Override PartName="/ppt/notesSlides/notesSlide31.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Default Extension="wmv" ContentType="video/x-ms-wmv"/>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24.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47" r:id="rId1"/>
  </p:sldMasterIdLst>
  <p:notesMasterIdLst>
    <p:notesMasterId r:id="rId33"/>
  </p:notesMasterIdLst>
  <p:handoutMasterIdLst>
    <p:handoutMasterId r:id="rId34"/>
  </p:handoutMasterIdLst>
  <p:sldIdLst>
    <p:sldId id="1785" r:id="rId2"/>
    <p:sldId id="1786" r:id="rId3"/>
    <p:sldId id="1826" r:id="rId4"/>
    <p:sldId id="1788" r:id="rId5"/>
    <p:sldId id="1839" r:id="rId6"/>
    <p:sldId id="1829" r:id="rId7"/>
    <p:sldId id="1856" r:id="rId8"/>
    <p:sldId id="1841" r:id="rId9"/>
    <p:sldId id="1859" r:id="rId10"/>
    <p:sldId id="1860" r:id="rId11"/>
    <p:sldId id="1861" r:id="rId12"/>
    <p:sldId id="1862" r:id="rId13"/>
    <p:sldId id="1889" r:id="rId14"/>
    <p:sldId id="1871" r:id="rId15"/>
    <p:sldId id="1892" r:id="rId16"/>
    <p:sldId id="1872" r:id="rId17"/>
    <p:sldId id="1873" r:id="rId18"/>
    <p:sldId id="1874" r:id="rId19"/>
    <p:sldId id="1875" r:id="rId20"/>
    <p:sldId id="1851" r:id="rId21"/>
    <p:sldId id="1855" r:id="rId22"/>
    <p:sldId id="1842" r:id="rId23"/>
    <p:sldId id="1844" r:id="rId24"/>
    <p:sldId id="1845" r:id="rId25"/>
    <p:sldId id="1846" r:id="rId26"/>
    <p:sldId id="1887" r:id="rId27"/>
    <p:sldId id="1849" r:id="rId28"/>
    <p:sldId id="1895" r:id="rId29"/>
    <p:sldId id="1885" r:id="rId30"/>
    <p:sldId id="1886" r:id="rId31"/>
    <p:sldId id="1894" r:id="rId32"/>
  </p:sldIdLst>
  <p:sldSz cx="9144000" cy="6858000" type="screen4x3"/>
  <p:notesSz cx="7010400" cy="9296400"/>
  <p:custDataLst>
    <p:tags r:id="rId35"/>
  </p:custDataLst>
  <p:defaultTextStyle>
    <a:defPPr>
      <a:defRPr lang="ko-KR"/>
    </a:defPPr>
    <a:lvl1pPr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굴림" panose="020B0600000101010101" pitchFamily="50" charset="-127"/>
        <a:cs typeface="+mn-cs"/>
      </a:defRPr>
    </a:lvl5pPr>
    <a:lvl6pPr marL="22860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6pPr>
    <a:lvl7pPr marL="27432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7pPr>
    <a:lvl8pPr marL="32004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8pPr>
    <a:lvl9pPr marL="3657600" algn="l" defTabSz="914400" rtl="0" eaLnBrk="1" latinLnBrk="1" hangingPunct="1">
      <a:defRPr kumimoji="1" kern="1200">
        <a:solidFill>
          <a:schemeClr val="tx1"/>
        </a:solidFill>
        <a:latin typeface="Arial" panose="020B0604020202020204" pitchFamily="34" charset="0"/>
        <a:ea typeface="굴림" panose="020B0600000101010101" pitchFamily="50" charset="-127"/>
        <a:cs typeface="+mn-cs"/>
      </a:defRPr>
    </a:lvl9pPr>
  </p:defaultTextStyle>
  <p:extLst>
    <p:ext uri="{EFAFB233-063F-42B5-8137-9DF3F51BA10A}">
      <p15:sldGuideLst xmlns="" xmlns:p15="http://schemas.microsoft.com/office/powerpoint/2012/main">
        <p15:guide id="1" orient="horz" pos="2478" userDrawn="1">
          <p15:clr>
            <a:srgbClr val="A4A3A4"/>
          </p15:clr>
        </p15:guide>
        <p15:guide id="2" pos="2880">
          <p15:clr>
            <a:srgbClr val="A4A3A4"/>
          </p15:clr>
        </p15:guide>
      </p15:sldGuideLst>
    </p:ext>
    <p:ext uri="{2D200454-40CA-4A62-9FC3-DE9A4176ACB9}">
      <p15:notesGuideLst xmlns="" xmlns:p15="http://schemas.microsoft.com/office/powerpoint/2012/main">
        <p15:guide id="1" orient="horz" pos="2142"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0099FF"/>
    <a:srgbClr val="797979"/>
    <a:srgbClr val="00DA63"/>
    <a:srgbClr val="FF6161"/>
    <a:srgbClr val="FF9999"/>
    <a:srgbClr val="62A0DD"/>
    <a:srgbClr val="0000FF"/>
    <a:srgbClr val="FFFFFF"/>
    <a:srgbClr val="FFCCCC"/>
    <a:srgbClr val="00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6235" autoAdjust="0"/>
  </p:normalViewPr>
  <p:slideViewPr>
    <p:cSldViewPr snapToObjects="1">
      <p:cViewPr varScale="1">
        <p:scale>
          <a:sx n="100" d="100"/>
          <a:sy n="100" d="100"/>
        </p:scale>
        <p:origin x="-1326" y="-96"/>
      </p:cViewPr>
      <p:guideLst>
        <p:guide orient="horz" pos="2478"/>
        <p:guide pos="2880"/>
      </p:guideLst>
    </p:cSldViewPr>
  </p:slideViewPr>
  <p:outlineViewPr>
    <p:cViewPr>
      <p:scale>
        <a:sx n="33" d="100"/>
        <a:sy n="33" d="100"/>
      </p:scale>
      <p:origin x="18" y="0"/>
    </p:cViewPr>
  </p:outlineViewPr>
  <p:notesTextViewPr>
    <p:cViewPr>
      <p:scale>
        <a:sx n="200" d="100"/>
        <a:sy n="200" d="100"/>
      </p:scale>
      <p:origin x="0" y="0"/>
    </p:cViewPr>
  </p:notesTextViewPr>
  <p:sorterViewPr>
    <p:cViewPr>
      <p:scale>
        <a:sx n="66" d="100"/>
        <a:sy n="66" d="100"/>
      </p:scale>
      <p:origin x="0" y="0"/>
    </p:cViewPr>
  </p:sorterViewPr>
  <p:notesViewPr>
    <p:cSldViewPr snapToObjects="1">
      <p:cViewPr varScale="1">
        <p:scale>
          <a:sx n="74" d="100"/>
          <a:sy n="74" d="100"/>
        </p:scale>
        <p:origin x="-1980" y="-102"/>
      </p:cViewPr>
      <p:guideLst>
        <p:guide orient="horz" pos="2929"/>
        <p:guide pos="220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0530" name="Rectangle 2"/>
          <p:cNvSpPr>
            <a:spLocks noGrp="1" noChangeArrowheads="1"/>
          </p:cNvSpPr>
          <p:nvPr>
            <p:ph type="hdr" sz="quarter"/>
          </p:nvPr>
        </p:nvSpPr>
        <p:spPr bwMode="auto">
          <a:xfrm>
            <a:off x="1" y="2"/>
            <a:ext cx="3036968" cy="463779"/>
          </a:xfrm>
          <a:prstGeom prst="rect">
            <a:avLst/>
          </a:prstGeom>
          <a:noFill/>
          <a:ln w="9525">
            <a:noFill/>
            <a:miter lim="800000"/>
            <a:headEnd/>
            <a:tailEnd/>
          </a:ln>
          <a:effectLst/>
        </p:spPr>
        <p:txBody>
          <a:bodyPr vert="horz" wrap="square" lIns="93008" tIns="46504" rIns="93008" bIns="46504" numCol="1" anchor="t" anchorCtr="0" compatLnSpc="1">
            <a:prstTxWarp prst="textNoShape">
              <a:avLst/>
            </a:prstTxWarp>
          </a:bodyPr>
          <a:lstStyle>
            <a:lvl1pP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790531" name="Rectangle 3"/>
          <p:cNvSpPr>
            <a:spLocks noGrp="1" noChangeArrowheads="1"/>
          </p:cNvSpPr>
          <p:nvPr>
            <p:ph type="dt" sz="quarter" idx="1"/>
          </p:nvPr>
        </p:nvSpPr>
        <p:spPr bwMode="auto">
          <a:xfrm>
            <a:off x="3971797" y="2"/>
            <a:ext cx="3036968" cy="463779"/>
          </a:xfrm>
          <a:prstGeom prst="rect">
            <a:avLst/>
          </a:prstGeom>
          <a:noFill/>
          <a:ln w="9525">
            <a:noFill/>
            <a:miter lim="800000"/>
            <a:headEnd/>
            <a:tailEnd/>
          </a:ln>
          <a:effectLst/>
        </p:spPr>
        <p:txBody>
          <a:bodyPr vert="horz" wrap="square" lIns="93008" tIns="46504" rIns="93008" bIns="46504" numCol="1" anchor="t" anchorCtr="0" compatLnSpc="1">
            <a:prstTxWarp prst="textNoShape">
              <a:avLst/>
            </a:prstTxWarp>
          </a:bodyPr>
          <a:lstStyle>
            <a:lvl1pPr algn="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790532" name="Rectangle 4"/>
          <p:cNvSpPr>
            <a:spLocks noGrp="1" noChangeArrowheads="1"/>
          </p:cNvSpPr>
          <p:nvPr>
            <p:ph type="ftr" sz="quarter" idx="2"/>
          </p:nvPr>
        </p:nvSpPr>
        <p:spPr bwMode="auto">
          <a:xfrm>
            <a:off x="1" y="8831135"/>
            <a:ext cx="3036968" cy="463779"/>
          </a:xfrm>
          <a:prstGeom prst="rect">
            <a:avLst/>
          </a:prstGeom>
          <a:noFill/>
          <a:ln w="9525">
            <a:noFill/>
            <a:miter lim="800000"/>
            <a:headEnd/>
            <a:tailEnd/>
          </a:ln>
          <a:effectLst/>
        </p:spPr>
        <p:txBody>
          <a:bodyPr vert="horz" wrap="square" lIns="93008" tIns="46504" rIns="93008" bIns="46504" numCol="1" anchor="b" anchorCtr="0" compatLnSpc="1">
            <a:prstTxWarp prst="textNoShape">
              <a:avLst/>
            </a:prstTxWarp>
          </a:bodyPr>
          <a:lstStyle>
            <a:lvl1pP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790533" name="Rectangle 5"/>
          <p:cNvSpPr>
            <a:spLocks noGrp="1" noChangeArrowheads="1"/>
          </p:cNvSpPr>
          <p:nvPr>
            <p:ph type="sldNum" sz="quarter" idx="3"/>
          </p:nvPr>
        </p:nvSpPr>
        <p:spPr bwMode="auto">
          <a:xfrm>
            <a:off x="3971797" y="8831135"/>
            <a:ext cx="3036968" cy="463779"/>
          </a:xfrm>
          <a:prstGeom prst="rect">
            <a:avLst/>
          </a:prstGeom>
          <a:noFill/>
          <a:ln w="9525">
            <a:noFill/>
            <a:miter lim="800000"/>
            <a:headEnd/>
            <a:tailEnd/>
          </a:ln>
          <a:effectLst/>
        </p:spPr>
        <p:txBody>
          <a:bodyPr vert="horz" wrap="square" lIns="93008" tIns="46504" rIns="93008" bIns="46504" numCol="1" anchor="b" anchorCtr="0" compatLnSpc="1">
            <a:prstTxWarp prst="textNoShape">
              <a:avLst/>
            </a:prstTxWarp>
          </a:bodyPr>
          <a:lstStyle>
            <a:lvl1pPr algn="r" defTabSz="928688" eaLnBrk="1" latinLnBrk="1" hangingPunct="1">
              <a:defRPr sz="1200">
                <a:latin typeface="굴림" panose="020B0600000101010101" pitchFamily="50" charset="-127"/>
              </a:defRPr>
            </a:lvl1pPr>
          </a:lstStyle>
          <a:p>
            <a:pPr>
              <a:defRPr/>
            </a:pPr>
            <a:fld id="{75B24961-192F-47DE-9A69-3F8111CF2966}" type="slidenum">
              <a:rPr lang="en-US" altLang="ko-KR"/>
              <a:pPr>
                <a:defRPr/>
              </a:pPr>
              <a:t>‹#›</a:t>
            </a:fld>
            <a:endParaRPr lang="en-US" altLang="ko-KR"/>
          </a:p>
        </p:txBody>
      </p:sp>
    </p:spTree>
    <p:extLst>
      <p:ext uri="{BB962C8B-B14F-4D97-AF65-F5344CB8AC3E}">
        <p14:creationId xmlns="" xmlns:p14="http://schemas.microsoft.com/office/powerpoint/2010/main" val="4080336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1" y="2"/>
            <a:ext cx="3036968" cy="463779"/>
          </a:xfrm>
          <a:prstGeom prst="rect">
            <a:avLst/>
          </a:prstGeom>
          <a:noFill/>
          <a:ln w="9525">
            <a:noFill/>
            <a:miter lim="800000"/>
            <a:headEnd/>
            <a:tailEnd/>
          </a:ln>
          <a:effectLst/>
        </p:spPr>
        <p:txBody>
          <a:bodyPr vert="horz" wrap="square" lIns="92992" tIns="46500" rIns="92992" bIns="46500" numCol="1" anchor="t" anchorCtr="0" compatLnSpc="1">
            <a:prstTxWarp prst="textNoShape">
              <a:avLst/>
            </a:prstTxWarp>
          </a:bodyPr>
          <a:lstStyle>
            <a:lvl1pP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116739" name="Rectangle 3"/>
          <p:cNvSpPr>
            <a:spLocks noGrp="1" noChangeArrowheads="1"/>
          </p:cNvSpPr>
          <p:nvPr>
            <p:ph type="dt" idx="1"/>
          </p:nvPr>
        </p:nvSpPr>
        <p:spPr bwMode="auto">
          <a:xfrm>
            <a:off x="3971797" y="2"/>
            <a:ext cx="3036968" cy="463779"/>
          </a:xfrm>
          <a:prstGeom prst="rect">
            <a:avLst/>
          </a:prstGeom>
          <a:noFill/>
          <a:ln w="9525">
            <a:noFill/>
            <a:miter lim="800000"/>
            <a:headEnd/>
            <a:tailEnd/>
          </a:ln>
          <a:effectLst/>
        </p:spPr>
        <p:txBody>
          <a:bodyPr vert="horz" wrap="square" lIns="92992" tIns="46500" rIns="92992" bIns="46500" numCol="1" anchor="t" anchorCtr="0" compatLnSpc="1">
            <a:prstTxWarp prst="textNoShape">
              <a:avLst/>
            </a:prstTxWarp>
          </a:bodyPr>
          <a:lstStyle>
            <a:lvl1pPr algn="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4100" name="Rectangle 4"/>
          <p:cNvSpPr>
            <a:spLocks noGrp="1" noRot="1" noChangeAspect="1" noChangeArrowheads="1" noTextEdit="1"/>
          </p:cNvSpPr>
          <p:nvPr>
            <p:ph type="sldImg" idx="2"/>
          </p:nvPr>
        </p:nvSpPr>
        <p:spPr bwMode="auto">
          <a:xfrm>
            <a:off x="1184275" y="698500"/>
            <a:ext cx="4645025" cy="348456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41" name="Rectangle 5"/>
          <p:cNvSpPr>
            <a:spLocks noGrp="1" noChangeArrowheads="1"/>
          </p:cNvSpPr>
          <p:nvPr>
            <p:ph type="body" sz="quarter" idx="3"/>
          </p:nvPr>
        </p:nvSpPr>
        <p:spPr bwMode="auto">
          <a:xfrm>
            <a:off x="702350" y="4416311"/>
            <a:ext cx="5605700" cy="4181447"/>
          </a:xfrm>
          <a:prstGeom prst="rect">
            <a:avLst/>
          </a:prstGeom>
          <a:noFill/>
          <a:ln w="9525">
            <a:noFill/>
            <a:miter lim="800000"/>
            <a:headEnd/>
            <a:tailEnd/>
          </a:ln>
          <a:effectLst/>
        </p:spPr>
        <p:txBody>
          <a:bodyPr vert="horz" wrap="square" lIns="92992" tIns="46500" rIns="92992" bIns="46500"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116742" name="Rectangle 6"/>
          <p:cNvSpPr>
            <a:spLocks noGrp="1" noChangeArrowheads="1"/>
          </p:cNvSpPr>
          <p:nvPr>
            <p:ph type="ftr" sz="quarter" idx="4"/>
          </p:nvPr>
        </p:nvSpPr>
        <p:spPr bwMode="auto">
          <a:xfrm>
            <a:off x="1" y="8831135"/>
            <a:ext cx="3036968" cy="463779"/>
          </a:xfrm>
          <a:prstGeom prst="rect">
            <a:avLst/>
          </a:prstGeom>
          <a:noFill/>
          <a:ln w="9525">
            <a:noFill/>
            <a:miter lim="800000"/>
            <a:headEnd/>
            <a:tailEnd/>
          </a:ln>
          <a:effectLst/>
        </p:spPr>
        <p:txBody>
          <a:bodyPr vert="horz" wrap="square" lIns="92992" tIns="46500" rIns="92992" bIns="46500" numCol="1" anchor="b" anchorCtr="0" compatLnSpc="1">
            <a:prstTxWarp prst="textNoShape">
              <a:avLst/>
            </a:prstTxWarp>
          </a:bodyPr>
          <a:lstStyle>
            <a:lvl1pPr defTabSz="930076" eaLnBrk="1" latinLnBrk="1" hangingPunct="1">
              <a:defRPr kumimoji="1" sz="1200">
                <a:latin typeface="굴림" pitchFamily="50" charset="-127"/>
                <a:ea typeface="굴림" pitchFamily="50" charset="-127"/>
              </a:defRPr>
            </a:lvl1pPr>
          </a:lstStyle>
          <a:p>
            <a:pPr>
              <a:defRPr/>
            </a:pPr>
            <a:endParaRPr lang="en-US" altLang="ko-KR"/>
          </a:p>
        </p:txBody>
      </p:sp>
      <p:sp>
        <p:nvSpPr>
          <p:cNvPr id="116743" name="Rectangle 7"/>
          <p:cNvSpPr>
            <a:spLocks noGrp="1" noChangeArrowheads="1"/>
          </p:cNvSpPr>
          <p:nvPr>
            <p:ph type="sldNum" sz="quarter" idx="5"/>
          </p:nvPr>
        </p:nvSpPr>
        <p:spPr bwMode="auto">
          <a:xfrm>
            <a:off x="3971797" y="8831135"/>
            <a:ext cx="3036968" cy="463779"/>
          </a:xfrm>
          <a:prstGeom prst="rect">
            <a:avLst/>
          </a:prstGeom>
          <a:noFill/>
          <a:ln w="9525">
            <a:noFill/>
            <a:miter lim="800000"/>
            <a:headEnd/>
            <a:tailEnd/>
          </a:ln>
          <a:effectLst/>
        </p:spPr>
        <p:txBody>
          <a:bodyPr vert="horz" wrap="square" lIns="92992" tIns="46500" rIns="92992" bIns="46500" numCol="1" anchor="b" anchorCtr="0" compatLnSpc="1">
            <a:prstTxWarp prst="textNoShape">
              <a:avLst/>
            </a:prstTxWarp>
          </a:bodyPr>
          <a:lstStyle>
            <a:lvl1pPr algn="r" defTabSz="928688" eaLnBrk="1" latinLnBrk="1" hangingPunct="1">
              <a:defRPr sz="1200">
                <a:latin typeface="굴림" panose="020B0600000101010101" pitchFamily="50" charset="-127"/>
              </a:defRPr>
            </a:lvl1pPr>
          </a:lstStyle>
          <a:p>
            <a:pPr>
              <a:defRPr/>
            </a:pPr>
            <a:fld id="{23974AF5-037B-4D1A-A25D-738FB1B31681}" type="slidenum">
              <a:rPr lang="en-US" altLang="ko-KR"/>
              <a:pPr>
                <a:defRPr/>
              </a:pPr>
              <a:t>‹#›</a:t>
            </a:fld>
            <a:endParaRPr lang="en-US" altLang="ko-KR"/>
          </a:p>
        </p:txBody>
      </p:sp>
    </p:spTree>
    <p:extLst>
      <p:ext uri="{BB962C8B-B14F-4D97-AF65-F5344CB8AC3E}">
        <p14:creationId xmlns="" xmlns:p14="http://schemas.microsoft.com/office/powerpoint/2010/main" val="402804150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4875"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904875"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904875"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904875"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904875"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90487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90487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90487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90487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eaLnBrk="1" hangingPunct="1"/>
            <a:fld id="{4E7479D4-A339-4874-9492-67EF52E82DDE}" type="slidenum">
              <a:rPr lang="en-US" altLang="ko-KR">
                <a:latin typeface="굴림" panose="020B0600000101010101" pitchFamily="50" charset="-127"/>
              </a:rPr>
              <a:pPr eaLnBrk="1" hangingPunct="1"/>
              <a:t>0</a:t>
            </a:fld>
            <a:endParaRPr lang="en-US" altLang="ko-KR">
              <a:latin typeface="굴림" panose="020B0600000101010101" pitchFamily="50" charset="-127"/>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ko-KR" dirty="0" smtClean="0"/>
              <a:t>Thanks</a:t>
            </a:r>
            <a:r>
              <a:rPr lang="en-US" altLang="ko-KR" baseline="0" dirty="0" smtClean="0"/>
              <a:t> for a kind introduction, Emmanuel.</a:t>
            </a:r>
          </a:p>
          <a:p>
            <a:pPr eaLnBrk="1" hangingPunct="1"/>
            <a:endParaRPr lang="en-US" altLang="ko-KR" baseline="0" dirty="0" smtClean="0"/>
          </a:p>
          <a:p>
            <a:pPr eaLnBrk="1" hangingPunct="1"/>
            <a:r>
              <a:rPr lang="en-US" altLang="ko-KR" baseline="0" dirty="0" smtClean="0"/>
              <a:t>I </a:t>
            </a:r>
            <a:r>
              <a:rPr lang="en-US" altLang="ko-KR" baseline="0" dirty="0" smtClean="0"/>
              <a:t>have prepared a short movie for this </a:t>
            </a:r>
            <a:r>
              <a:rPr lang="en-US" altLang="ko-KR" baseline="0" dirty="0" smtClean="0"/>
              <a:t>talk. So </a:t>
            </a:r>
            <a:r>
              <a:rPr lang="en-US" altLang="ko-KR" baseline="0" dirty="0" smtClean="0"/>
              <a:t>let get started by watching the movie.</a:t>
            </a:r>
          </a:p>
        </p:txBody>
      </p:sp>
    </p:spTree>
    <p:extLst>
      <p:ext uri="{BB962C8B-B14F-4D97-AF65-F5344CB8AC3E}">
        <p14:creationId xmlns="" xmlns:p14="http://schemas.microsoft.com/office/powerpoint/2010/main" val="139928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kumimoji="0" lang="en-US" altLang="ko-KR" kern="0" dirty="0" smtClean="0"/>
              <a:t>So it could be for example, zero like this. And here by convention we assume that the other guy Y43 is 1-Y34. Similarly we get Y23 for this pair, and Y12 for this pair.</a:t>
            </a:r>
          </a:p>
          <a:p>
            <a:pPr>
              <a:defRPr/>
            </a:pPr>
            <a:endParaRPr kumimoji="0" lang="en-US" altLang="ko-KR" kern="0" dirty="0" smtClean="0"/>
          </a:p>
          <a:p>
            <a:pPr>
              <a:defRPr/>
            </a:pPr>
            <a:r>
              <a:rPr kumimoji="0" lang="en-US" altLang="ko-KR" kern="0" dirty="0" smtClean="0"/>
              <a:t>Now </a:t>
            </a:r>
            <a:r>
              <a:rPr kumimoji="0" lang="en-US" altLang="ko-KR" kern="0" dirty="0" smtClean="0"/>
              <a:t>if you think about it, then you can see that these measurements are </a:t>
            </a:r>
            <a:r>
              <a:rPr kumimoji="0" lang="en-US" altLang="ko-KR" kern="0" dirty="0" smtClean="0"/>
              <a:t>a </a:t>
            </a:r>
            <a:r>
              <a:rPr kumimoji="0" lang="en-US" altLang="ko-KR" kern="0" dirty="0" smtClean="0"/>
              <a:t>kind of noisy measurements because these are random variables, so there are uncertainties. </a:t>
            </a:r>
          </a:p>
          <a:p>
            <a:pPr>
              <a:defRPr/>
            </a:pPr>
            <a:endParaRPr kumimoji="0" lang="en-US" altLang="ko-KR" kern="0" dirty="0" smtClean="0"/>
          </a:p>
          <a:p>
            <a:pPr>
              <a:defRPr/>
            </a:pPr>
            <a:r>
              <a:rPr kumimoji="0" lang="en-US" altLang="ko-KR" kern="0" dirty="0" smtClean="0"/>
              <a:t>In </a:t>
            </a:r>
            <a:r>
              <a:rPr kumimoji="0" lang="en-US" altLang="ko-KR" kern="0" dirty="0" smtClean="0"/>
              <a:t>an effort to capture the quality of measurements, this model introduces another parameter, denoted by L.</a:t>
            </a:r>
          </a:p>
        </p:txBody>
      </p:sp>
      <p:sp>
        <p:nvSpPr>
          <p:cNvPr id="48132" name="Slide Number Placeholder 3"/>
          <p:cNvSpPr>
            <a:spLocks noGrp="1"/>
          </p:cNvSpPr>
          <p:nvPr>
            <p:ph type="sldNum" sz="quarter" idx="5"/>
          </p:nvPr>
        </p:nvSpPr>
        <p:spPr>
          <a:noFill/>
        </p:spPr>
        <p:txBody>
          <a:bodyPr/>
          <a:lstStyle/>
          <a:p>
            <a:pPr defTabSz="928538"/>
            <a:fld id="{677CCDB7-4ABA-43ED-B997-55F24A8A1A5A}" type="slidenum">
              <a:rPr lang="en-US" altLang="ko-KR" smtClean="0">
                <a:latin typeface="굴림" charset="-127"/>
                <a:ea typeface="굴림" charset="-127"/>
              </a:rPr>
              <a:pPr defTabSz="928538"/>
              <a:t>9</a:t>
            </a:fld>
            <a:endParaRPr lang="en-US" altLang="ko-KR" dirty="0" smtClean="0">
              <a:latin typeface="굴림" charset="-127"/>
              <a:ea typeface="굴림"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kumimoji="0" lang="en-US" altLang="ko-KR" kern="0" dirty="0" smtClean="0"/>
              <a:t>Here L indicates the number of independent copies for the </a:t>
            </a:r>
            <a:r>
              <a:rPr kumimoji="0" lang="en-US" altLang="ko-KR" kern="0" dirty="0" err="1" smtClean="0"/>
              <a:t>pairwise</a:t>
            </a:r>
            <a:r>
              <a:rPr kumimoji="0" lang="en-US" altLang="ko-KR" kern="0" dirty="0" smtClean="0"/>
              <a:t> measurement. For example, here for Y34, we have L independent copies, say: Y34(1), all the way up to Y34(L). Here we assume that these are </a:t>
            </a:r>
            <a:r>
              <a:rPr kumimoji="0" lang="en-US" altLang="ko-KR" kern="0" dirty="0" err="1" smtClean="0"/>
              <a:t>i.i.d</a:t>
            </a:r>
            <a:r>
              <a:rPr kumimoji="0" lang="en-US" altLang="ko-KR" kern="0" dirty="0" smtClean="0"/>
              <a:t>, each following this Bernoulli distribution. </a:t>
            </a:r>
          </a:p>
          <a:p>
            <a:pPr>
              <a:defRPr/>
            </a:pPr>
            <a:endParaRPr kumimoji="0" lang="en-US" altLang="ko-KR" kern="0" dirty="0" smtClean="0"/>
          </a:p>
          <a:p>
            <a:pPr>
              <a:defRPr/>
            </a:pPr>
            <a:r>
              <a:rPr kumimoji="0" lang="en-US" altLang="ko-KR" kern="0" dirty="0" smtClean="0"/>
              <a:t>Now how can we capture the quality of measurement with L? If you think about the sum of all these, then we can see </a:t>
            </a:r>
            <a:r>
              <a:rPr kumimoji="0" lang="en-US" altLang="ko-KR" kern="0" dirty="0" smtClean="0"/>
              <a:t>why L </a:t>
            </a:r>
            <a:r>
              <a:rPr kumimoji="0" lang="en-US" altLang="ko-KR" kern="0" dirty="0" smtClean="0"/>
              <a:t>captures the quality of measurement. Suppose that for the case of L=10, the sum of these random variables is 3. Then, this number 3 means </a:t>
            </a:r>
            <a:r>
              <a:rPr kumimoji="0" lang="en-US" altLang="ko-KR" kern="0" dirty="0" smtClean="0"/>
              <a:t>the </a:t>
            </a:r>
            <a:r>
              <a:rPr kumimoji="0" lang="en-US" altLang="ko-KR" kern="0" dirty="0" smtClean="0"/>
              <a:t>total number of wins of item 3 over item 4. </a:t>
            </a:r>
            <a:r>
              <a:rPr kumimoji="0" lang="en-US" altLang="ko-KR" kern="0" dirty="0" smtClean="0"/>
              <a:t>Notice</a:t>
            </a:r>
            <a:r>
              <a:rPr kumimoji="0" lang="en-US" altLang="ko-KR" kern="0" baseline="0" dirty="0" smtClean="0"/>
              <a:t> that </a:t>
            </a:r>
            <a:r>
              <a:rPr kumimoji="0" lang="en-US" altLang="ko-KR" kern="0" dirty="0" smtClean="0"/>
              <a:t>by the law </a:t>
            </a:r>
            <a:r>
              <a:rPr kumimoji="0" lang="en-US" altLang="ko-KR" kern="0" dirty="0" smtClean="0"/>
              <a:t>of large numbers, as L goes to infinity, this sum normalized by L will converge to exactly </a:t>
            </a:r>
            <a:r>
              <a:rPr kumimoji="0" lang="en-US" altLang="ko-KR" kern="0" dirty="0" smtClean="0"/>
              <a:t>the relative</a:t>
            </a:r>
            <a:r>
              <a:rPr kumimoji="0" lang="en-US" altLang="ko-KR" kern="0" baseline="0" dirty="0" smtClean="0"/>
              <a:t> score</a:t>
            </a:r>
            <a:r>
              <a:rPr kumimoji="0" lang="en-US" altLang="ko-KR" kern="0" dirty="0" smtClean="0"/>
              <a:t>. </a:t>
            </a:r>
            <a:r>
              <a:rPr kumimoji="0" lang="en-US" altLang="ko-KR" kern="0" dirty="0" smtClean="0"/>
              <a:t>So we can see that with larger L, we get more precise information for the relative </a:t>
            </a:r>
            <a:r>
              <a:rPr kumimoji="0" lang="en-US" altLang="ko-KR" kern="0" dirty="0" smtClean="0"/>
              <a:t>score of the </a:t>
            </a:r>
            <a:r>
              <a:rPr kumimoji="0" lang="en-US" altLang="ko-KR" kern="0" dirty="0" smtClean="0"/>
              <a:t>two items involved. So from this, we can see that L captures the quality of measurement.</a:t>
            </a:r>
          </a:p>
        </p:txBody>
      </p:sp>
      <p:sp>
        <p:nvSpPr>
          <p:cNvPr id="49156" name="Slide Number Placeholder 3"/>
          <p:cNvSpPr>
            <a:spLocks noGrp="1"/>
          </p:cNvSpPr>
          <p:nvPr>
            <p:ph type="sldNum" sz="quarter" idx="5"/>
          </p:nvPr>
        </p:nvSpPr>
        <p:spPr>
          <a:noFill/>
        </p:spPr>
        <p:txBody>
          <a:bodyPr/>
          <a:lstStyle/>
          <a:p>
            <a:pPr defTabSz="928538"/>
            <a:fld id="{32F987B9-11B5-46BD-8A1D-4D0333CE7390}" type="slidenum">
              <a:rPr lang="en-US" altLang="ko-KR" smtClean="0">
                <a:latin typeface="굴림" charset="-127"/>
                <a:ea typeface="굴림" charset="-127"/>
              </a:rPr>
              <a:pPr defTabSz="928538"/>
              <a:t>10</a:t>
            </a:fld>
            <a:endParaRPr lang="en-US" altLang="ko-KR" dirty="0" smtClean="0">
              <a:latin typeface="굴림" charset="-127"/>
              <a:ea typeface="굴림"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kumimoji="0" lang="en-US" altLang="ko-KR" kern="0" dirty="0" smtClean="0"/>
              <a:t>So these are the information that we can get. </a:t>
            </a:r>
          </a:p>
          <a:p>
            <a:pPr>
              <a:defRPr/>
            </a:pPr>
            <a:endParaRPr kumimoji="0" lang="en-US" altLang="ko-KR" kern="0" dirty="0" smtClean="0"/>
          </a:p>
          <a:p>
            <a:pPr>
              <a:defRPr/>
            </a:pPr>
            <a:r>
              <a:rPr kumimoji="0" lang="en-US" altLang="ko-KR" kern="0" dirty="0" smtClean="0"/>
              <a:t>As I mentioned</a:t>
            </a:r>
            <a:r>
              <a:rPr kumimoji="0" lang="en-US" altLang="ko-KR" kern="0" baseline="0" dirty="0" smtClean="0"/>
              <a:t> earlier, in this work, we focus on identifying only a few significant items. So the goal of this problem is to characterize the fundamental limits on the sample size required for identifying top-K ranked items. </a:t>
            </a:r>
          </a:p>
          <a:p>
            <a:pPr>
              <a:defRPr/>
            </a:pPr>
            <a:endParaRPr kumimoji="0" lang="en-US" altLang="ko-KR" kern="0" baseline="0" dirty="0" smtClean="0"/>
          </a:p>
          <a:p>
            <a:pPr>
              <a:defRPr/>
            </a:pPr>
            <a:r>
              <a:rPr kumimoji="0" lang="en-US" altLang="ko-KR" kern="0" baseline="0" dirty="0" smtClean="0"/>
              <a:t>Specifically, we </a:t>
            </a:r>
            <a:r>
              <a:rPr lang="en-US" altLang="ko-KR" dirty="0" smtClean="0">
                <a:latin typeface="굴림" charset="-127"/>
                <a:ea typeface="굴림" charset="-127"/>
              </a:rPr>
              <a:t>consider a different performance metric which can directly address the issue. We consider the probability of error, which is defined as the probability that the ground truth top-K set is not the same as the estimated top-K set. </a:t>
            </a:r>
          </a:p>
          <a:p>
            <a:endParaRPr lang="en-US" altLang="ko-KR" dirty="0" smtClean="0">
              <a:latin typeface="굴림" charset="-127"/>
              <a:ea typeface="굴림" charset="-127"/>
            </a:endParaRPr>
          </a:p>
          <a:p>
            <a:r>
              <a:rPr lang="en-US" altLang="ko-KR" dirty="0" smtClean="0">
                <a:latin typeface="굴림" charset="-127"/>
                <a:ea typeface="굴림" charset="-127"/>
              </a:rPr>
              <a:t>For simplicity, as a comparison graph, we consider </a:t>
            </a:r>
            <a:r>
              <a:rPr lang="en-US" altLang="ko-KR" dirty="0" err="1" smtClean="0">
                <a:latin typeface="굴림" charset="-127"/>
                <a:ea typeface="굴림" charset="-127"/>
              </a:rPr>
              <a:t>Erdos</a:t>
            </a:r>
            <a:r>
              <a:rPr lang="en-US" altLang="ko-KR" dirty="0" smtClean="0">
                <a:latin typeface="굴림" charset="-127"/>
                <a:ea typeface="굴림" charset="-127"/>
              </a:rPr>
              <a:t>-Reni graph where each pair of any two items is sampled uniformly at random with probability p. p=0 means we observe nothing. p=1 means we observe everything.</a:t>
            </a:r>
          </a:p>
          <a:p>
            <a:endParaRPr lang="en-US" altLang="ko-KR" dirty="0" smtClean="0">
              <a:latin typeface="굴림" charset="-127"/>
              <a:ea typeface="굴림" charset="-127"/>
            </a:endParaRPr>
          </a:p>
          <a:p>
            <a:r>
              <a:rPr lang="en-US" altLang="ko-KR" dirty="0" smtClean="0">
                <a:latin typeface="굴림" charset="-127"/>
                <a:ea typeface="굴림" charset="-127"/>
              </a:rPr>
              <a:t>So in this model, we have two parameters. L and p. Now the goal is to characterize the fundamental limits on the sample size</a:t>
            </a:r>
            <a:r>
              <a:rPr lang="en-US" altLang="ko-KR" baseline="0" dirty="0" smtClean="0">
                <a:latin typeface="굴림" charset="-127"/>
                <a:ea typeface="굴림" charset="-127"/>
              </a:rPr>
              <a:t> </a:t>
            </a:r>
            <a:r>
              <a:rPr lang="en-US" altLang="ko-KR" dirty="0" smtClean="0">
                <a:latin typeface="굴림" charset="-127"/>
                <a:ea typeface="굴림" charset="-127"/>
              </a:rPr>
              <a:t>needed for top-K ranking. Here we</a:t>
            </a:r>
            <a:r>
              <a:rPr lang="en-US" altLang="ko-KR" baseline="0" dirty="0" smtClean="0">
                <a:latin typeface="굴림" charset="-127"/>
                <a:ea typeface="굴림" charset="-127"/>
              </a:rPr>
              <a:t> say that ranking is feasible if one </a:t>
            </a:r>
            <a:r>
              <a:rPr lang="en-US" altLang="ko-KR" dirty="0" smtClean="0">
                <a:latin typeface="굴림" charset="-127"/>
                <a:ea typeface="굴림" charset="-127"/>
              </a:rPr>
              <a:t>can make the probability of error arbitrarily close to 0 as n tends to infinity;</a:t>
            </a:r>
            <a:r>
              <a:rPr lang="en-US" altLang="ko-KR" baseline="0" dirty="0" smtClean="0">
                <a:latin typeface="굴림" charset="-127"/>
                <a:ea typeface="굴림" charset="-127"/>
              </a:rPr>
              <a:t> otherwise, we say that ranking is infeasible. The sample size would be the total number of edges, </a:t>
            </a:r>
            <a:r>
              <a:rPr lang="en-US" altLang="ko-KR" dirty="0" smtClean="0">
                <a:latin typeface="굴림" charset="-127"/>
                <a:ea typeface="굴림" charset="-127"/>
              </a:rPr>
              <a:t>which is n choose 2, times, edge probability, which is p, times the number of independent copies per pair, which is L. So it is n choose 2 times p times L.</a:t>
            </a:r>
            <a:endParaRPr lang="en-US" altLang="ko-KR" baseline="0" dirty="0" smtClean="0">
              <a:latin typeface="굴림" charset="-127"/>
              <a:ea typeface="굴림" charset="-127"/>
            </a:endParaRPr>
          </a:p>
        </p:txBody>
      </p:sp>
      <p:sp>
        <p:nvSpPr>
          <p:cNvPr id="50180" name="Slide Number Placeholder 3"/>
          <p:cNvSpPr>
            <a:spLocks noGrp="1"/>
          </p:cNvSpPr>
          <p:nvPr>
            <p:ph type="sldNum" sz="quarter" idx="5"/>
          </p:nvPr>
        </p:nvSpPr>
        <p:spPr>
          <a:noFill/>
        </p:spPr>
        <p:txBody>
          <a:bodyPr/>
          <a:lstStyle/>
          <a:p>
            <a:pPr defTabSz="928538"/>
            <a:fld id="{D095F45D-65FE-47D3-A75F-E4894CD5659C}" type="slidenum">
              <a:rPr lang="en-US" altLang="ko-KR" smtClean="0">
                <a:latin typeface="굴림" charset="-127"/>
                <a:ea typeface="굴림" charset="-127"/>
              </a:rPr>
              <a:pPr defTabSz="928538"/>
              <a:t>11</a:t>
            </a:fld>
            <a:endParaRPr lang="en-US" altLang="ko-KR" dirty="0" smtClean="0">
              <a:latin typeface="굴림" charset="-127"/>
              <a:ea typeface="굴림"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sz="1200" baseline="0" dirty="0" smtClean="0"/>
              <a:t>In this work, we characterized the minimal sample complexity for this problem.</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sz="1200" baseline="0"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sz="1200" baseline="0" dirty="0" smtClean="0"/>
              <a:t>It turns out that is the order of n </a:t>
            </a:r>
            <a:r>
              <a:rPr lang="en-US" altLang="ko-KR" sz="1200" baseline="0" dirty="0" err="1" smtClean="0"/>
              <a:t>logn</a:t>
            </a:r>
            <a:r>
              <a:rPr lang="en-US" altLang="ko-KR" sz="1200" baseline="0" dirty="0" smtClean="0"/>
              <a:t> divided by Delta_K^2. Here D_K denote a score separation between the </a:t>
            </a:r>
            <a:r>
              <a:rPr lang="en-US" altLang="ko-KR" sz="1200" baseline="0" dirty="0" err="1" smtClean="0"/>
              <a:t>Kth</a:t>
            </a:r>
            <a:r>
              <a:rPr lang="en-US" altLang="ko-KR" sz="1200" baseline="0" dirty="0" smtClean="0"/>
              <a:t> item and (K+1)</a:t>
            </a:r>
            <a:r>
              <a:rPr lang="en-US" altLang="ko-KR" sz="1200" baseline="0" dirty="0" err="1" smtClean="0"/>
              <a:t>th</a:t>
            </a:r>
            <a:r>
              <a:rPr lang="en-US" altLang="ko-KR" sz="1200" baseline="0" dirty="0" smtClean="0"/>
              <a:t> items, which is a quantity that captures how difficult to separate the boundary items. If you think about it, then this result makes sense, because as </a:t>
            </a:r>
            <a:r>
              <a:rPr lang="en-US" altLang="ko-KR" sz="1200" baseline="0" dirty="0" err="1" smtClean="0"/>
              <a:t>Delta_K</a:t>
            </a:r>
            <a:r>
              <a:rPr lang="en-US" altLang="ko-KR" sz="1200" baseline="0" dirty="0" smtClean="0"/>
              <a:t> gets smaller (meaning harder to distinguish the boundary items), we need a larger number of samples for ranking.</a:t>
            </a:r>
          </a:p>
          <a:p>
            <a:endParaRPr lang="en-US" altLang="ko-KR" dirty="0" smtClean="0">
              <a:latin typeface="굴림" charset="-127"/>
              <a:ea typeface="굴림" charset="-127"/>
            </a:endParaRPr>
          </a:p>
          <a:p>
            <a:r>
              <a:rPr lang="en-US" altLang="ko-KR" dirty="0" smtClean="0">
                <a:latin typeface="굴림" charset="-127"/>
                <a:ea typeface="굴림" charset="-127"/>
              </a:rPr>
              <a:t>As you</a:t>
            </a:r>
            <a:r>
              <a:rPr lang="en-US" altLang="ko-KR" baseline="0" dirty="0" smtClean="0">
                <a:latin typeface="굴림" charset="-127"/>
                <a:ea typeface="굴림" charset="-127"/>
              </a:rPr>
              <a:t> can see here, we obtained the impossibility result. </a:t>
            </a:r>
            <a:r>
              <a:rPr lang="en-US" altLang="ko-KR" dirty="0" smtClean="0">
                <a:latin typeface="굴림" charset="-127"/>
                <a:ea typeface="굴림" charset="-127"/>
              </a:rPr>
              <a:t>In </a:t>
            </a:r>
            <a:r>
              <a:rPr lang="en-US" altLang="ko-KR" dirty="0" smtClean="0">
                <a:latin typeface="굴림" charset="-127"/>
                <a:ea typeface="굴림" charset="-127"/>
              </a:rPr>
              <a:t>this work, we intend to design robust ranking algorithms that protect against the worst case scenario. To do this, we consider a </a:t>
            </a:r>
            <a:r>
              <a:rPr lang="en-US" altLang="ko-KR" dirty="0" err="1" smtClean="0">
                <a:latin typeface="굴림" charset="-127"/>
                <a:ea typeface="굴림" charset="-127"/>
              </a:rPr>
              <a:t>minimax</a:t>
            </a:r>
            <a:r>
              <a:rPr lang="en-US" altLang="ko-KR" dirty="0" smtClean="0">
                <a:latin typeface="굴림" charset="-127"/>
                <a:ea typeface="굴림" charset="-127"/>
              </a:rPr>
              <a:t> scenario where for any given estimator, the nature is allowed to choose the worst-case score vector that maximizes the probability of error. And under this scenario, we showed </a:t>
            </a:r>
            <a:r>
              <a:rPr lang="en-US" altLang="ko-KR" dirty="0" smtClean="0">
                <a:latin typeface="굴림" charset="-127"/>
                <a:ea typeface="굴림" charset="-127"/>
              </a:rPr>
              <a:t>that</a:t>
            </a:r>
            <a:r>
              <a:rPr lang="en-US" altLang="ko-KR" baseline="0" dirty="0" smtClean="0">
                <a:latin typeface="굴림" charset="-127"/>
                <a:ea typeface="굴림" charset="-127"/>
              </a:rPr>
              <a:t> if the sample size is below this limit, </a:t>
            </a:r>
            <a:r>
              <a:rPr lang="en-US" altLang="ko-KR" dirty="0" smtClean="0">
                <a:latin typeface="굴림" charset="-127"/>
                <a:ea typeface="굴림" charset="-127"/>
              </a:rPr>
              <a:t>then ranking </a:t>
            </a:r>
            <a:r>
              <a:rPr lang="en-US" altLang="ko-KR" dirty="0" smtClean="0">
                <a:latin typeface="굴림" charset="-127"/>
                <a:ea typeface="굴림" charset="-127"/>
              </a:rPr>
              <a:t>is </a:t>
            </a:r>
            <a:r>
              <a:rPr lang="en-US" altLang="ko-KR" dirty="0" smtClean="0">
                <a:latin typeface="굴림" charset="-127"/>
                <a:ea typeface="굴림" charset="-127"/>
              </a:rPr>
              <a:t>infeasible </a:t>
            </a:r>
            <a:r>
              <a:rPr lang="en-US" altLang="ko-KR" dirty="0" smtClean="0">
                <a:latin typeface="굴림" charset="-127"/>
                <a:ea typeface="굴림" charset="-127"/>
              </a:rPr>
              <a:t>no matter what we </a:t>
            </a:r>
            <a:r>
              <a:rPr lang="en-US" altLang="ko-KR" dirty="0" smtClean="0">
                <a:latin typeface="굴림" charset="-127"/>
                <a:ea typeface="굴림" charset="-127"/>
              </a:rPr>
              <a:t>do</a:t>
            </a:r>
            <a:r>
              <a:rPr lang="en-US" altLang="ko-KR" baseline="0" dirty="0" smtClean="0">
                <a:latin typeface="굴림" charset="-127"/>
                <a:ea typeface="굴림" charset="-127"/>
              </a:rPr>
              <a:t> and whatsoever.</a:t>
            </a:r>
            <a:endParaRPr lang="en-US" altLang="ko-KR" dirty="0" smtClean="0">
              <a:latin typeface="굴림" charset="-127"/>
              <a:ea typeface="굴림" charset="-127"/>
            </a:endParaRPr>
          </a:p>
          <a:p>
            <a:endParaRPr lang="en-US" altLang="ko-KR" dirty="0" smtClean="0">
              <a:latin typeface="굴림" charset="-127"/>
              <a:ea typeface="굴림" charset="-127"/>
            </a:endParaRPr>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smtClean="0">
                <a:latin typeface="굴림" charset="-127"/>
                <a:ea typeface="굴림" charset="-127"/>
              </a:rPr>
              <a:t>As I mentioned</a:t>
            </a:r>
            <a:r>
              <a:rPr lang="en-US" altLang="ko-KR" baseline="0" dirty="0" smtClean="0">
                <a:latin typeface="굴림" charset="-127"/>
                <a:ea typeface="굴림" charset="-127"/>
              </a:rPr>
              <a:t> earlier, we also develop a computationally-efficient low-complexity algorithm that can achieve the limit.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dirty="0" smtClean="0">
              <a:latin typeface="굴림" charset="-127"/>
              <a:ea typeface="굴림" charset="-127"/>
            </a:endParaRPr>
          </a:p>
          <a:p>
            <a:r>
              <a:rPr lang="en-US" altLang="ko-KR" dirty="0" smtClean="0">
                <a:latin typeface="굴림" charset="-127"/>
                <a:ea typeface="굴림" charset="-127"/>
              </a:rPr>
              <a:t>Now </a:t>
            </a:r>
            <a:r>
              <a:rPr lang="en-US" altLang="ko-KR" dirty="0" smtClean="0">
                <a:latin typeface="굴림" charset="-127"/>
                <a:ea typeface="굴림" charset="-127"/>
              </a:rPr>
              <a:t>for the rest of the talk, I am going to explain how our ranking algorithm </a:t>
            </a:r>
            <a:r>
              <a:rPr lang="en-US" altLang="ko-KR" dirty="0" smtClean="0">
                <a:latin typeface="굴림" charset="-127"/>
                <a:ea typeface="굴림" charset="-127"/>
              </a:rPr>
              <a:t>works. If</a:t>
            </a:r>
            <a:r>
              <a:rPr lang="en-US" altLang="ko-KR" baseline="0" dirty="0" smtClean="0">
                <a:latin typeface="굴림" charset="-127"/>
                <a:ea typeface="굴림" charset="-127"/>
              </a:rPr>
              <a:t> time permits, I am going to briefly mention about two more things. One is how to obtain the impossibility result (converse result). The second is how our ranking runs fast. </a:t>
            </a:r>
            <a:endParaRPr lang="ko-KR" altLang="en-US" dirty="0"/>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12</a:t>
            </a:fld>
            <a:endParaRPr lang="en-US" altLang="ko-K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altLang="ko-KR" dirty="0" smtClean="0">
                <a:latin typeface="굴림" charset="-127"/>
                <a:ea typeface="굴림" charset="-127"/>
              </a:rPr>
              <a:t>Here is our ranking algorithm. </a:t>
            </a:r>
            <a:endParaRPr lang="en-US" altLang="ko-KR" dirty="0" smtClean="0">
              <a:latin typeface="굴림" charset="-127"/>
              <a:ea typeface="굴림" charset="-127"/>
            </a:endParaRPr>
          </a:p>
          <a:p>
            <a:endParaRPr lang="en-US" altLang="ko-KR" dirty="0" smtClean="0">
              <a:latin typeface="굴림" charset="-127"/>
              <a:ea typeface="굴림" charset="-127"/>
            </a:endParaRPr>
          </a:p>
          <a:p>
            <a:r>
              <a:rPr lang="en-US" altLang="ko-KR" dirty="0" smtClean="0">
                <a:latin typeface="굴림" charset="-127"/>
                <a:ea typeface="굴림" charset="-127"/>
              </a:rPr>
              <a:t>Remember that in the </a:t>
            </a:r>
            <a:r>
              <a:rPr lang="en-US" altLang="ko-KR" dirty="0" err="1" smtClean="0">
                <a:latin typeface="굴림" charset="-127"/>
                <a:ea typeface="굴림" charset="-127"/>
              </a:rPr>
              <a:t>pairwise</a:t>
            </a:r>
            <a:r>
              <a:rPr lang="en-US" altLang="ko-KR" dirty="0" smtClean="0">
                <a:latin typeface="굴림" charset="-127"/>
                <a:ea typeface="굴림" charset="-127"/>
              </a:rPr>
              <a:t> measurement model that we</a:t>
            </a:r>
            <a:r>
              <a:rPr lang="en-US" altLang="ko-KR" baseline="0" dirty="0" smtClean="0">
                <a:latin typeface="굴림" charset="-127"/>
                <a:ea typeface="굴림" charset="-127"/>
              </a:rPr>
              <a:t> consider</a:t>
            </a:r>
            <a:r>
              <a:rPr lang="en-US" altLang="ko-KR" dirty="0" smtClean="0">
                <a:latin typeface="굴림" charset="-127"/>
                <a:ea typeface="굴림" charset="-127"/>
              </a:rPr>
              <a:t>, scores determine the ranking. So scores are consistent with ranking. This naturally motivates</a:t>
            </a:r>
            <a:r>
              <a:rPr lang="en-US" altLang="ko-KR" baseline="0" dirty="0" smtClean="0">
                <a:latin typeface="굴림" charset="-127"/>
                <a:ea typeface="굴림" charset="-127"/>
              </a:rPr>
              <a:t> us to take a two-step approach: first </a:t>
            </a:r>
            <a:r>
              <a:rPr lang="en-US" altLang="ko-KR" dirty="0" smtClean="0">
                <a:latin typeface="굴림" charset="-127"/>
                <a:ea typeface="굴림" charset="-127"/>
              </a:rPr>
              <a:t>estimate the score vector and then return a ranking based on the estimate. So in this two-step approach, it suffices to develop this first estimation block.</a:t>
            </a:r>
          </a:p>
          <a:p>
            <a:endParaRPr lang="en-US" altLang="ko-KR" dirty="0" smtClean="0">
              <a:latin typeface="굴림" charset="-127"/>
              <a:ea typeface="굴림" charset="-127"/>
            </a:endParaRPr>
          </a:p>
          <a:p>
            <a:r>
              <a:rPr lang="en-US" altLang="ko-KR" dirty="0" smtClean="0">
                <a:latin typeface="굴림" charset="-127"/>
                <a:ea typeface="굴림" charset="-127"/>
              </a:rPr>
              <a:t>In </a:t>
            </a:r>
            <a:r>
              <a:rPr lang="en-US" altLang="ko-KR" dirty="0" smtClean="0">
                <a:latin typeface="굴림" charset="-127"/>
                <a:ea typeface="굴림" charset="-127"/>
              </a:rPr>
              <a:t>our scheme, this </a:t>
            </a:r>
            <a:r>
              <a:rPr lang="en-US" altLang="ko-KR" dirty="0" smtClean="0">
                <a:latin typeface="굴림" charset="-127"/>
                <a:ea typeface="굴림" charset="-127"/>
              </a:rPr>
              <a:t>estimation block </a:t>
            </a:r>
            <a:r>
              <a:rPr lang="en-US" altLang="ko-KR" dirty="0" smtClean="0">
                <a:latin typeface="굴림" charset="-127"/>
                <a:ea typeface="굴림" charset="-127"/>
              </a:rPr>
              <a:t>consists of two stages</a:t>
            </a:r>
            <a:r>
              <a:rPr lang="en-US" altLang="ko-KR" dirty="0" smtClean="0">
                <a:latin typeface="굴림" charset="-127"/>
                <a:ea typeface="굴림" charset="-127"/>
              </a:rPr>
              <a:t>.</a:t>
            </a:r>
            <a:endParaRPr lang="ko-KR" altLang="en-US" dirty="0" smtClean="0">
              <a:latin typeface="굴림" charset="-127"/>
              <a:ea typeface="굴림" charset="-127"/>
            </a:endParaRPr>
          </a:p>
        </p:txBody>
      </p:sp>
      <p:sp>
        <p:nvSpPr>
          <p:cNvPr id="59396" name="Slide Number Placeholder 3"/>
          <p:cNvSpPr>
            <a:spLocks noGrp="1"/>
          </p:cNvSpPr>
          <p:nvPr>
            <p:ph type="sldNum" sz="quarter" idx="5"/>
          </p:nvPr>
        </p:nvSpPr>
        <p:spPr>
          <a:noFill/>
        </p:spPr>
        <p:txBody>
          <a:bodyPr/>
          <a:lstStyle/>
          <a:p>
            <a:pPr defTabSz="928538"/>
            <a:fld id="{17EF1135-B77D-42A4-9208-878A70767447}" type="slidenum">
              <a:rPr lang="en-US" altLang="ko-KR" smtClean="0">
                <a:latin typeface="굴림" charset="-127"/>
                <a:ea typeface="굴림" charset="-127"/>
              </a:rPr>
              <a:pPr defTabSz="928538"/>
              <a:t>13</a:t>
            </a:fld>
            <a:endParaRPr lang="en-US" altLang="ko-KR" dirty="0" smtClean="0">
              <a:latin typeface="굴림" charset="-127"/>
              <a:ea typeface="굴림"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altLang="ko-KR" dirty="0" smtClean="0">
                <a:latin typeface="굴림" charset="-127"/>
                <a:ea typeface="굴림" charset="-127"/>
              </a:rPr>
              <a:t>In Stage 1, we first obtain an initial score estimate by using spectral methods like </a:t>
            </a:r>
            <a:r>
              <a:rPr lang="en-US" altLang="ko-KR" dirty="0" err="1" smtClean="0">
                <a:latin typeface="굴림" charset="-127"/>
                <a:ea typeface="굴림" charset="-127"/>
              </a:rPr>
              <a:t>PageRank</a:t>
            </a:r>
            <a:r>
              <a:rPr lang="en-US" altLang="ko-KR" dirty="0" smtClean="0">
                <a:latin typeface="굴림" charset="-127"/>
                <a:ea typeface="굴림" charset="-127"/>
              </a:rPr>
              <a:t>,</a:t>
            </a:r>
            <a:r>
              <a:rPr lang="en-US" altLang="ko-KR" baseline="0" dirty="0" smtClean="0">
                <a:latin typeface="굴림" charset="-127"/>
                <a:ea typeface="굴림" charset="-127"/>
              </a:rPr>
              <a:t> </a:t>
            </a:r>
            <a:r>
              <a:rPr lang="en-US" altLang="ko-KR" baseline="0" dirty="0" err="1" smtClean="0">
                <a:latin typeface="굴림" charset="-127"/>
                <a:ea typeface="굴림" charset="-127"/>
              </a:rPr>
              <a:t>RankCentrality</a:t>
            </a:r>
            <a:r>
              <a:rPr lang="en-US" altLang="ko-KR" baseline="0" dirty="0" smtClean="0">
                <a:latin typeface="굴림" charset="-127"/>
                <a:ea typeface="굴림" charset="-127"/>
              </a:rPr>
              <a:t>, which are popular ranking paradigms. </a:t>
            </a:r>
          </a:p>
          <a:p>
            <a:endParaRPr lang="en-US" altLang="ko-KR" dirty="0" smtClean="0">
              <a:latin typeface="굴림" charset="-127"/>
              <a:ea typeface="굴림" charset="-127"/>
            </a:endParaRPr>
          </a:p>
          <a:p>
            <a:r>
              <a:rPr lang="en-US" altLang="ko-KR" dirty="0" smtClean="0">
                <a:latin typeface="굴림" charset="-127"/>
                <a:ea typeface="굴림" charset="-127"/>
              </a:rPr>
              <a:t>Actually</a:t>
            </a:r>
            <a:r>
              <a:rPr lang="en-US" altLang="ko-KR" baseline="0" dirty="0" smtClean="0">
                <a:latin typeface="굴림" charset="-127"/>
                <a:ea typeface="굴림" charset="-127"/>
              </a:rPr>
              <a:t> the spectral methods are shown to be quite good in terms of minimizing the average squared errors between the ground truth and the estimate. </a:t>
            </a:r>
            <a:r>
              <a:rPr lang="en-US" altLang="ko-KR" dirty="0" smtClean="0">
                <a:latin typeface="굴림" charset="-127"/>
                <a:ea typeface="굴림" charset="-127"/>
              </a:rPr>
              <a:t>And these are shown to provide nearly minimum squared errors. However, notice that in our ranking problem, we are interested in recovering only the ranking, not the scores themselves. So now we have to worry about having the minimum squared error implies high ranking accuracy. It turns out it is not necessarily the case. </a:t>
            </a:r>
          </a:p>
          <a:p>
            <a:endParaRPr lang="en-US" altLang="ko-KR" dirty="0" smtClean="0">
              <a:latin typeface="굴림" charset="-127"/>
              <a:ea typeface="굴림" charset="-127"/>
            </a:endParaRPr>
          </a:p>
          <a:p>
            <a:r>
              <a:rPr lang="en-US" altLang="ko-KR" dirty="0" smtClean="0">
                <a:latin typeface="굴림" charset="-127"/>
                <a:ea typeface="굴림" charset="-127"/>
              </a:rPr>
              <a:t>Actually we can see why this is not the case by considering the following scenario where for most of items, the score estimates are  pretty accurate, while only for a few items, the score estimates are quite different from the ground truth score. In this case, we can have a very small squared loss, but the estimated ranking could be quite different from the ground-truth ranking. So this could be an issue.</a:t>
            </a:r>
          </a:p>
        </p:txBody>
      </p:sp>
      <p:sp>
        <p:nvSpPr>
          <p:cNvPr id="59396" name="Slide Number Placeholder 3"/>
          <p:cNvSpPr>
            <a:spLocks noGrp="1"/>
          </p:cNvSpPr>
          <p:nvPr>
            <p:ph type="sldNum" sz="quarter" idx="5"/>
          </p:nvPr>
        </p:nvSpPr>
        <p:spPr>
          <a:noFill/>
        </p:spPr>
        <p:txBody>
          <a:bodyPr/>
          <a:lstStyle/>
          <a:p>
            <a:pPr defTabSz="928538"/>
            <a:fld id="{17EF1135-B77D-42A4-9208-878A70767447}" type="slidenum">
              <a:rPr lang="en-US" altLang="ko-KR" smtClean="0">
                <a:latin typeface="굴림" charset="-127"/>
                <a:ea typeface="굴림" charset="-127"/>
              </a:rPr>
              <a:pPr defTabSz="928538"/>
              <a:t>14</a:t>
            </a:fld>
            <a:endParaRPr lang="en-US" altLang="ko-KR" dirty="0" smtClean="0">
              <a:latin typeface="굴림" charset="-127"/>
              <a:ea typeface="굴림"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n-US" altLang="ko-KR" dirty="0" smtClean="0">
                <a:latin typeface="굴림" charset="-127"/>
                <a:ea typeface="굴림" charset="-127"/>
              </a:rPr>
              <a:t>Here is a</a:t>
            </a:r>
            <a:r>
              <a:rPr lang="en-US" altLang="ko-KR" baseline="0" dirty="0" smtClean="0">
                <a:latin typeface="굴림" charset="-127"/>
                <a:ea typeface="굴림" charset="-127"/>
              </a:rPr>
              <a:t> detailed example. Suppose we have the following ground-truth. </a:t>
            </a:r>
            <a:r>
              <a:rPr lang="en-US" altLang="ko-KR" dirty="0" smtClean="0">
                <a:latin typeface="굴림" charset="-127"/>
                <a:ea typeface="굴림" charset="-127"/>
              </a:rPr>
              <a:t>We </a:t>
            </a:r>
            <a:r>
              <a:rPr lang="en-US" altLang="ko-KR" dirty="0" smtClean="0">
                <a:latin typeface="굴림" charset="-127"/>
                <a:ea typeface="굴림" charset="-127"/>
              </a:rPr>
              <a:t>have two estimates: red estimate and blue estimate. These are the estimates such that the squared losses are exactly the same. Now let me give you a concrete example where these two estimates will return very different rankings.</a:t>
            </a:r>
          </a:p>
          <a:p>
            <a:endParaRPr lang="en-US" altLang="ko-KR" dirty="0" smtClean="0">
              <a:latin typeface="굴림" charset="-127"/>
              <a:ea typeface="굴림" charset="-127"/>
            </a:endParaRPr>
          </a:p>
          <a:p>
            <a:r>
              <a:rPr lang="en-US" altLang="ko-KR" dirty="0" smtClean="0">
                <a:latin typeface="굴림" charset="-127"/>
                <a:ea typeface="굴림" charset="-127"/>
              </a:rPr>
              <a:t>Suppose we want to recover Top-3 items. So the K is 3. Then, red estimate returns top-3 as item what? 1, 4, 9, due to these outliers. On the other hand, the green estimates returns the correct top-3 items: 1,2,3.</a:t>
            </a:r>
          </a:p>
          <a:p>
            <a:endParaRPr lang="en-US" altLang="ko-KR" dirty="0" smtClean="0">
              <a:latin typeface="굴림" charset="-127"/>
              <a:ea typeface="굴림" charset="-127"/>
            </a:endParaRPr>
          </a:p>
          <a:p>
            <a:r>
              <a:rPr lang="en-US" altLang="ko-KR" dirty="0" smtClean="0">
                <a:latin typeface="굴림" charset="-127"/>
                <a:ea typeface="굴림" charset="-127"/>
              </a:rPr>
              <a:t>From this, you can see that having a small squared </a:t>
            </a:r>
            <a:r>
              <a:rPr lang="en-US" altLang="ko-KR" dirty="0" smtClean="0">
                <a:latin typeface="굴림" charset="-127"/>
                <a:ea typeface="굴림" charset="-127"/>
              </a:rPr>
              <a:t>error does </a:t>
            </a:r>
            <a:r>
              <a:rPr lang="en-US" altLang="ko-KR" dirty="0" smtClean="0">
                <a:latin typeface="굴림" charset="-127"/>
                <a:ea typeface="굴림" charset="-127"/>
              </a:rPr>
              <a:t>not necessarily imply </a:t>
            </a:r>
            <a:r>
              <a:rPr lang="en-US" altLang="ko-KR" dirty="0" smtClean="0">
                <a:latin typeface="굴림" charset="-127"/>
                <a:ea typeface="굴림" charset="-127"/>
              </a:rPr>
              <a:t>high </a:t>
            </a:r>
            <a:r>
              <a:rPr lang="en-US" altLang="ko-KR" dirty="0" smtClean="0">
                <a:latin typeface="굴림" charset="-127"/>
                <a:ea typeface="굴림" charset="-127"/>
              </a:rPr>
              <a:t>rank accuracy. To guarantee high ranking accuracy, </a:t>
            </a:r>
            <a:r>
              <a:rPr lang="en-US" altLang="ko-KR" dirty="0" smtClean="0">
                <a:latin typeface="굴림" charset="-127"/>
                <a:ea typeface="굴림" charset="-127"/>
              </a:rPr>
              <a:t>we need </a:t>
            </a:r>
            <a:r>
              <a:rPr lang="en-US" altLang="ko-KR" dirty="0" smtClean="0">
                <a:latin typeface="굴림" charset="-127"/>
                <a:ea typeface="굴림" charset="-127"/>
              </a:rPr>
              <a:t>to detect outliers and then control the point-wise error with respect to the outliers. This motivates us to employ</a:t>
            </a:r>
          </a:p>
        </p:txBody>
      </p:sp>
      <p:sp>
        <p:nvSpPr>
          <p:cNvPr id="60420" name="Slide Number Placeholder 3"/>
          <p:cNvSpPr>
            <a:spLocks noGrp="1"/>
          </p:cNvSpPr>
          <p:nvPr>
            <p:ph type="sldNum" sz="quarter" idx="5"/>
          </p:nvPr>
        </p:nvSpPr>
        <p:spPr>
          <a:noFill/>
        </p:spPr>
        <p:txBody>
          <a:bodyPr/>
          <a:lstStyle/>
          <a:p>
            <a:pPr defTabSz="928538"/>
            <a:fld id="{E7E73C2E-68C6-461D-8029-827EAF891CDB}" type="slidenum">
              <a:rPr lang="en-US" altLang="ko-KR" smtClean="0">
                <a:latin typeface="굴림" charset="-127"/>
                <a:ea typeface="굴림" charset="-127"/>
              </a:rPr>
              <a:pPr defTabSz="928538"/>
              <a:t>15</a:t>
            </a:fld>
            <a:endParaRPr lang="en-US" altLang="ko-KR" dirty="0" smtClean="0">
              <a:latin typeface="굴림" charset="-127"/>
              <a:ea typeface="굴림" charset="-12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altLang="ko-KR" dirty="0" smtClean="0">
                <a:latin typeface="굴림" charset="-127"/>
                <a:ea typeface="굴림" charset="-127"/>
              </a:rPr>
              <a:t>The second</a:t>
            </a:r>
            <a:r>
              <a:rPr lang="en-US" altLang="ko-KR" baseline="0" dirty="0" smtClean="0">
                <a:latin typeface="굴림" charset="-127"/>
                <a:ea typeface="굴림" charset="-127"/>
              </a:rPr>
              <a:t> state</a:t>
            </a:r>
            <a:r>
              <a:rPr lang="en-US" altLang="ko-KR" dirty="0" smtClean="0">
                <a:latin typeface="굴림" charset="-127"/>
                <a:ea typeface="굴림" charset="-127"/>
              </a:rPr>
              <a:t>. </a:t>
            </a:r>
            <a:r>
              <a:rPr lang="en-US" altLang="ko-KR" dirty="0" smtClean="0">
                <a:latin typeface="굴림" charset="-127"/>
                <a:ea typeface="굴림" charset="-127"/>
              </a:rPr>
              <a:t>So the role of Stage 2 is to detect outliers and then control the point-wise error for the outliers. The idea for this is to apply point-wise MLE. This is how it works. We consider a specific item, say item </a:t>
            </a:r>
            <a:r>
              <a:rPr lang="en-US" altLang="ko-KR" dirty="0" err="1" smtClean="0">
                <a:latin typeface="굴림" charset="-127"/>
                <a:ea typeface="굴림" charset="-127"/>
              </a:rPr>
              <a:t>i</a:t>
            </a:r>
            <a:r>
              <a:rPr lang="en-US" altLang="ko-KR" dirty="0" smtClean="0">
                <a:latin typeface="굴림" charset="-127"/>
                <a:ea typeface="굴림" charset="-127"/>
              </a:rPr>
              <a:t>. For this item I, we then find the MLE with respect to </a:t>
            </a:r>
            <a:r>
              <a:rPr lang="en-US" altLang="ko-KR" dirty="0" smtClean="0">
                <a:latin typeface="굴림" charset="-127"/>
                <a:ea typeface="굴림" charset="-127"/>
              </a:rPr>
              <a:t>item </a:t>
            </a:r>
            <a:r>
              <a:rPr lang="en-US" altLang="ko-KR" dirty="0" err="1" smtClean="0">
                <a:latin typeface="굴림" charset="-127"/>
                <a:ea typeface="굴림" charset="-127"/>
              </a:rPr>
              <a:t>i’s</a:t>
            </a:r>
            <a:r>
              <a:rPr lang="en-US" altLang="ko-KR" dirty="0" smtClean="0">
                <a:latin typeface="굴림" charset="-127"/>
                <a:ea typeface="굴림" charset="-127"/>
              </a:rPr>
              <a:t> </a:t>
            </a:r>
            <a:r>
              <a:rPr lang="en-US" altLang="ko-KR" dirty="0" smtClean="0">
                <a:latin typeface="굴림" charset="-127"/>
                <a:ea typeface="굴림" charset="-127"/>
              </a:rPr>
              <a:t>score while fixing the other items’ score estimates. We then compute the gap between the previous estimate and the new estimate. If this gap is bigger than some threshold which is carefully chosen under our scheme, then we consider this guy as an outlier. We then control the point-wise by replacing the previous estimate with the new one. Otherwise, we keep the previous one. We apply the same procedure for all of the other items, one-by-one, step-by-step. We then move to the next round.</a:t>
            </a:r>
          </a:p>
        </p:txBody>
      </p:sp>
      <p:sp>
        <p:nvSpPr>
          <p:cNvPr id="61444" name="Slide Number Placeholder 3"/>
          <p:cNvSpPr>
            <a:spLocks noGrp="1"/>
          </p:cNvSpPr>
          <p:nvPr>
            <p:ph type="sldNum" sz="quarter" idx="5"/>
          </p:nvPr>
        </p:nvSpPr>
        <p:spPr>
          <a:noFill/>
        </p:spPr>
        <p:txBody>
          <a:bodyPr/>
          <a:lstStyle/>
          <a:p>
            <a:pPr defTabSz="928538"/>
            <a:fld id="{8370046A-3231-453C-BE27-FA596F8E5FD9}" type="slidenum">
              <a:rPr lang="en-US" altLang="ko-KR" smtClean="0">
                <a:latin typeface="굴림" charset="-127"/>
                <a:ea typeface="굴림" charset="-127"/>
              </a:rPr>
              <a:pPr defTabSz="928538"/>
              <a:t>16</a:t>
            </a:fld>
            <a:endParaRPr lang="en-US" altLang="ko-KR" dirty="0" smtClean="0">
              <a:latin typeface="굴림" charset="-127"/>
              <a:ea typeface="굴림" charset="-12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r>
              <a:rPr lang="en-US" altLang="ko-KR" dirty="0" smtClean="0">
                <a:latin typeface="굴림" charset="-127"/>
                <a:ea typeface="굴림" charset="-127"/>
              </a:rPr>
              <a:t>In the next round, we repeat the same procedure.  We apply the point-wise MLE for all the items one-by-one to get the following.</a:t>
            </a:r>
          </a:p>
          <a:p>
            <a:endParaRPr lang="en-US" altLang="ko-KR" dirty="0" smtClean="0">
              <a:latin typeface="굴림" charset="-127"/>
              <a:ea typeface="굴림" charset="-127"/>
            </a:endParaRPr>
          </a:p>
          <a:p>
            <a:r>
              <a:rPr lang="en-US" altLang="ko-KR" dirty="0" smtClean="0">
                <a:latin typeface="굴림" charset="-127"/>
                <a:ea typeface="굴림" charset="-127"/>
              </a:rPr>
              <a:t>It turns out that as long as the </a:t>
            </a:r>
            <a:r>
              <a:rPr lang="en-US" altLang="ko-KR" dirty="0" smtClean="0">
                <a:latin typeface="굴림" charset="-127"/>
                <a:ea typeface="굴림" charset="-127"/>
              </a:rPr>
              <a:t>sample</a:t>
            </a:r>
            <a:r>
              <a:rPr lang="en-US" altLang="ko-KR" baseline="0" dirty="0" smtClean="0">
                <a:latin typeface="굴림" charset="-127"/>
                <a:ea typeface="굴림" charset="-127"/>
              </a:rPr>
              <a:t> size is above the fundamental limit </a:t>
            </a:r>
            <a:r>
              <a:rPr lang="en-US" altLang="ko-KR" dirty="0" smtClean="0">
                <a:latin typeface="굴림" charset="-127"/>
                <a:ea typeface="굴림" charset="-127"/>
              </a:rPr>
              <a:t>that </a:t>
            </a:r>
            <a:r>
              <a:rPr lang="en-US" altLang="ko-KR" dirty="0" smtClean="0">
                <a:latin typeface="굴림" charset="-127"/>
                <a:ea typeface="굴림" charset="-127"/>
              </a:rPr>
              <a:t>I mentioned </a:t>
            </a:r>
            <a:r>
              <a:rPr lang="en-US" altLang="ko-KR" dirty="0" smtClean="0">
                <a:latin typeface="굴림" charset="-127"/>
                <a:ea typeface="굴림" charset="-127"/>
              </a:rPr>
              <a:t>before, </a:t>
            </a:r>
            <a:r>
              <a:rPr lang="en-US" altLang="ko-KR" dirty="0" smtClean="0">
                <a:latin typeface="굴림" charset="-127"/>
                <a:ea typeface="굴림" charset="-127"/>
              </a:rPr>
              <a:t>then with more rounds, we can detect all of the outliers successively and then control </a:t>
            </a:r>
            <a:r>
              <a:rPr lang="en-US" altLang="ko-KR" dirty="0" smtClean="0">
                <a:latin typeface="굴림" charset="-127"/>
                <a:ea typeface="굴림" charset="-127"/>
              </a:rPr>
              <a:t>the</a:t>
            </a:r>
            <a:r>
              <a:rPr lang="en-US" altLang="ko-KR" baseline="0" dirty="0" smtClean="0">
                <a:latin typeface="굴림" charset="-127"/>
                <a:ea typeface="굴림" charset="-127"/>
              </a:rPr>
              <a:t> corresponding</a:t>
            </a:r>
            <a:r>
              <a:rPr lang="en-US" altLang="ko-KR" dirty="0" smtClean="0">
                <a:latin typeface="굴림" charset="-127"/>
                <a:ea typeface="굴림" charset="-127"/>
              </a:rPr>
              <a:t> </a:t>
            </a:r>
            <a:r>
              <a:rPr lang="en-US" altLang="ko-KR" dirty="0" smtClean="0">
                <a:latin typeface="굴림" charset="-127"/>
                <a:ea typeface="굴림" charset="-127"/>
              </a:rPr>
              <a:t>point-wise </a:t>
            </a:r>
            <a:r>
              <a:rPr lang="en-US" altLang="ko-KR" dirty="0" smtClean="0">
                <a:latin typeface="굴림" charset="-127"/>
                <a:ea typeface="굴림" charset="-127"/>
              </a:rPr>
              <a:t>errors, </a:t>
            </a:r>
            <a:r>
              <a:rPr lang="en-US" altLang="ko-KR" dirty="0" smtClean="0">
                <a:latin typeface="굴림" charset="-127"/>
                <a:ea typeface="굴림" charset="-127"/>
              </a:rPr>
              <a:t>thereby guaranteeing the perfect top-K ranking recovery. In this particular example, we could recover the top-3 rank set </a:t>
            </a:r>
            <a:r>
              <a:rPr lang="en-US" altLang="ko-KR" dirty="0" smtClean="0">
                <a:latin typeface="굴림" charset="-127"/>
                <a:ea typeface="굴림" charset="-127"/>
              </a:rPr>
              <a:t>only</a:t>
            </a:r>
            <a:r>
              <a:rPr lang="en-US" altLang="ko-KR" baseline="0" dirty="0" smtClean="0">
                <a:latin typeface="굴림" charset="-127"/>
                <a:ea typeface="굴림" charset="-127"/>
              </a:rPr>
              <a:t> </a:t>
            </a:r>
            <a:r>
              <a:rPr lang="en-US" altLang="ko-KR" dirty="0" smtClean="0">
                <a:latin typeface="굴림" charset="-127"/>
                <a:ea typeface="굴림" charset="-127"/>
              </a:rPr>
              <a:t>with </a:t>
            </a:r>
            <a:r>
              <a:rPr lang="en-US" altLang="ko-KR" dirty="0" smtClean="0">
                <a:latin typeface="굴림" charset="-127"/>
                <a:ea typeface="굴림" charset="-127"/>
              </a:rPr>
              <a:t>two rounds</a:t>
            </a:r>
            <a:r>
              <a:rPr lang="en-US" altLang="ko-KR" dirty="0" smtClean="0">
                <a:latin typeface="굴림" charset="-127"/>
                <a:ea typeface="굴림" charset="-127"/>
              </a:rPr>
              <a:t>.</a:t>
            </a:r>
            <a:endParaRPr lang="en-US" altLang="ko-KR" dirty="0" smtClean="0">
              <a:latin typeface="굴림" charset="-127"/>
              <a:ea typeface="굴림" charset="-127"/>
            </a:endParaRPr>
          </a:p>
        </p:txBody>
      </p:sp>
      <p:sp>
        <p:nvSpPr>
          <p:cNvPr id="62468" name="Slide Number Placeholder 3"/>
          <p:cNvSpPr>
            <a:spLocks noGrp="1"/>
          </p:cNvSpPr>
          <p:nvPr>
            <p:ph type="sldNum" sz="quarter" idx="5"/>
          </p:nvPr>
        </p:nvSpPr>
        <p:spPr>
          <a:noFill/>
        </p:spPr>
        <p:txBody>
          <a:bodyPr/>
          <a:lstStyle/>
          <a:p>
            <a:pPr defTabSz="928538"/>
            <a:fld id="{E50575D9-CC7A-424F-8FDC-D2DA0EE23E5D}" type="slidenum">
              <a:rPr lang="en-US" altLang="ko-KR" smtClean="0">
                <a:latin typeface="굴림" charset="-127"/>
                <a:ea typeface="굴림" charset="-127"/>
              </a:rPr>
              <a:pPr defTabSz="928538"/>
              <a:t>17</a:t>
            </a:fld>
            <a:endParaRPr lang="en-US" altLang="ko-KR" dirty="0" smtClean="0">
              <a:latin typeface="굴림" charset="-127"/>
              <a:ea typeface="굴림" charset="-127"/>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altLang="ko-KR" dirty="0" smtClean="0">
                <a:latin typeface="굴림" charset="-127"/>
                <a:ea typeface="굴림" charset="-127"/>
              </a:rPr>
              <a:t>There are two distinguishing features</a:t>
            </a:r>
            <a:r>
              <a:rPr lang="en-US" altLang="ko-KR" baseline="0" dirty="0" smtClean="0">
                <a:latin typeface="굴림" charset="-127"/>
                <a:ea typeface="굴림" charset="-127"/>
              </a:rPr>
              <a:t> of this algorithm. </a:t>
            </a:r>
          </a:p>
          <a:p>
            <a:endParaRPr lang="en-US" altLang="ko-KR" baseline="0" dirty="0" smtClean="0">
              <a:latin typeface="굴림" charset="-127"/>
              <a:ea typeface="굴림" charset="-127"/>
            </a:endParaRPr>
          </a:p>
          <a:p>
            <a:r>
              <a:rPr lang="en-US" altLang="ko-KR" dirty="0" smtClean="0">
                <a:latin typeface="굴림" charset="-127"/>
                <a:ea typeface="굴림" charset="-127"/>
              </a:rPr>
              <a:t>One key feature of our algorithm is that: once we start with a proper initialization, then we can ensure the iterative estimate to converge to a reasonably good estimate in a very fast manner. </a:t>
            </a:r>
          </a:p>
          <a:p>
            <a:endParaRPr lang="en-US" altLang="ko-KR" dirty="0" smtClean="0">
              <a:latin typeface="굴림" charset="-127"/>
              <a:ea typeface="굴림" charset="-127"/>
            </a:endParaRPr>
          </a:p>
          <a:p>
            <a:r>
              <a:rPr lang="en-US" altLang="ko-KR" dirty="0" smtClean="0">
                <a:latin typeface="굴림" charset="-127"/>
                <a:ea typeface="굴림" charset="-127"/>
              </a:rPr>
              <a:t>The second feature</a:t>
            </a:r>
            <a:r>
              <a:rPr lang="en-US" altLang="ko-KR" baseline="0" dirty="0" smtClean="0">
                <a:latin typeface="굴림" charset="-127"/>
                <a:ea typeface="굴림" charset="-127"/>
              </a:rPr>
              <a:t> is that our algorithm has </a:t>
            </a:r>
            <a:r>
              <a:rPr lang="en-US" altLang="ko-KR" dirty="0" smtClean="0">
                <a:latin typeface="굴림" charset="-127"/>
                <a:ea typeface="굴림" charset="-127"/>
              </a:rPr>
              <a:t>nearly </a:t>
            </a:r>
            <a:r>
              <a:rPr lang="en-US" altLang="ko-KR" baseline="0" dirty="0" smtClean="0">
                <a:latin typeface="굴림" charset="-127"/>
                <a:ea typeface="굴림" charset="-127"/>
              </a:rPr>
              <a:t>linear-time complexity. </a:t>
            </a:r>
            <a:r>
              <a:rPr lang="en-US" altLang="ko-KR" dirty="0" smtClean="0">
                <a:latin typeface="굴림" charset="-127"/>
                <a:ea typeface="굴림" charset="-127"/>
              </a:rPr>
              <a:t>Actually </a:t>
            </a:r>
            <a:r>
              <a:rPr lang="en-US" altLang="ko-KR" dirty="0" smtClean="0">
                <a:latin typeface="굴림" charset="-127"/>
                <a:ea typeface="굴림" charset="-127"/>
              </a:rPr>
              <a:t>our ranking problem is a non-convex problem, which is often intractable. But </a:t>
            </a:r>
            <a:r>
              <a:rPr lang="en-US" altLang="ko-KR" dirty="0" smtClean="0">
                <a:latin typeface="굴림" charset="-127"/>
                <a:ea typeface="굴림" charset="-127"/>
              </a:rPr>
              <a:t>it turns out we </a:t>
            </a:r>
            <a:r>
              <a:rPr lang="en-US" altLang="ko-KR" dirty="0" smtClean="0">
                <a:latin typeface="굴림" charset="-127"/>
                <a:ea typeface="굴림" charset="-127"/>
              </a:rPr>
              <a:t>can make the problem tractable, by taking </a:t>
            </a:r>
            <a:r>
              <a:rPr lang="en-US" altLang="ko-KR" dirty="0" smtClean="0">
                <a:latin typeface="굴림" charset="-127"/>
                <a:ea typeface="굴림" charset="-127"/>
              </a:rPr>
              <a:t>the two-stage</a:t>
            </a:r>
            <a:r>
              <a:rPr lang="en-US" altLang="ko-KR" baseline="0" dirty="0" smtClean="0">
                <a:latin typeface="굴림" charset="-127"/>
                <a:ea typeface="굴림" charset="-127"/>
              </a:rPr>
              <a:t>d </a:t>
            </a:r>
            <a:r>
              <a:rPr lang="en-US" altLang="ko-KR" dirty="0" smtClean="0">
                <a:latin typeface="굴림" charset="-127"/>
                <a:ea typeface="굴림" charset="-127"/>
              </a:rPr>
              <a:t>approach</a:t>
            </a:r>
            <a:r>
              <a:rPr lang="en-US" altLang="ko-KR" baseline="0" dirty="0" smtClean="0">
                <a:latin typeface="굴림" charset="-127"/>
                <a:ea typeface="굴림" charset="-127"/>
              </a:rPr>
              <a:t> that combines spectral initialization and iterative refinement. </a:t>
            </a:r>
            <a:r>
              <a:rPr lang="en-US" altLang="ko-KR" dirty="0" smtClean="0">
                <a:latin typeface="굴림" charset="-127"/>
                <a:ea typeface="굴림" charset="-127"/>
              </a:rPr>
              <a:t>Fortunately</a:t>
            </a:r>
            <a:r>
              <a:rPr lang="en-US" altLang="ko-KR" dirty="0" smtClean="0">
                <a:latin typeface="굴림" charset="-127"/>
                <a:ea typeface="굴림" charset="-127"/>
              </a:rPr>
              <a:t>, the </a:t>
            </a:r>
            <a:r>
              <a:rPr lang="en-US" altLang="ko-KR" dirty="0" smtClean="0">
                <a:latin typeface="굴림" charset="-127"/>
                <a:ea typeface="굴림" charset="-127"/>
              </a:rPr>
              <a:t>spectral methods</a:t>
            </a:r>
            <a:r>
              <a:rPr lang="en-US" altLang="ko-KR" baseline="0" dirty="0" smtClean="0">
                <a:latin typeface="굴림" charset="-127"/>
                <a:ea typeface="굴림" charset="-127"/>
              </a:rPr>
              <a:t> and the point-wise MLE </a:t>
            </a:r>
            <a:r>
              <a:rPr lang="en-US" altLang="ko-KR" dirty="0" smtClean="0">
                <a:latin typeface="굴림" charset="-127"/>
                <a:ea typeface="굴림" charset="-127"/>
              </a:rPr>
              <a:t>that </a:t>
            </a:r>
            <a:r>
              <a:rPr lang="en-US" altLang="ko-KR" dirty="0" smtClean="0">
                <a:latin typeface="굴림" charset="-127"/>
                <a:ea typeface="굴림" charset="-127"/>
              </a:rPr>
              <a:t>we are </a:t>
            </a:r>
            <a:r>
              <a:rPr lang="en-US" altLang="ko-KR" dirty="0" smtClean="0">
                <a:latin typeface="굴림" charset="-127"/>
                <a:ea typeface="굴림" charset="-127"/>
              </a:rPr>
              <a:t>employing</a:t>
            </a:r>
            <a:r>
              <a:rPr lang="en-US" altLang="ko-KR" baseline="0" dirty="0" smtClean="0">
                <a:latin typeface="굴림" charset="-127"/>
                <a:ea typeface="굴림" charset="-127"/>
              </a:rPr>
              <a:t> are</a:t>
            </a:r>
            <a:r>
              <a:rPr lang="en-US" altLang="ko-KR" dirty="0" smtClean="0">
                <a:latin typeface="굴림" charset="-127"/>
                <a:ea typeface="굴림" charset="-127"/>
              </a:rPr>
              <a:t> </a:t>
            </a:r>
            <a:r>
              <a:rPr lang="en-US" altLang="ko-KR" dirty="0" smtClean="0">
                <a:latin typeface="굴림" charset="-127"/>
                <a:ea typeface="굴림" charset="-127"/>
              </a:rPr>
              <a:t>both linear-time algorithms. So our algorithm is also linear-time </a:t>
            </a:r>
            <a:r>
              <a:rPr lang="en-US" altLang="ko-KR" dirty="0" smtClean="0">
                <a:latin typeface="굴림" charset="-127"/>
                <a:ea typeface="굴림" charset="-127"/>
              </a:rPr>
              <a:t>algorithm.</a:t>
            </a:r>
          </a:p>
          <a:p>
            <a:endParaRPr lang="en-US" altLang="ko-KR" dirty="0" smtClean="0">
              <a:latin typeface="굴림" charset="-127"/>
              <a:ea typeface="굴림" charset="-127"/>
            </a:endParaRPr>
          </a:p>
          <a:p>
            <a:r>
              <a:rPr lang="en-US" altLang="ko-KR" dirty="0" smtClean="0">
                <a:latin typeface="굴림" charset="-127"/>
                <a:ea typeface="굴림" charset="-127"/>
              </a:rPr>
              <a:t>Actually this idea is inspired by recently developed non-convex procedures that has been applied to many interesting problems like matrix completion, robust PCA, phase retrieval, and EM algorithm. So in that regard, it is not quite new. </a:t>
            </a:r>
            <a:endParaRPr lang="en-US" altLang="ko-KR" dirty="0" smtClean="0">
              <a:latin typeface="굴림" charset="-127"/>
              <a:ea typeface="굴림" charset="-127"/>
            </a:endParaRPr>
          </a:p>
        </p:txBody>
      </p:sp>
      <p:sp>
        <p:nvSpPr>
          <p:cNvPr id="63492" name="Slide Number Placeholder 3"/>
          <p:cNvSpPr>
            <a:spLocks noGrp="1"/>
          </p:cNvSpPr>
          <p:nvPr>
            <p:ph type="sldNum" sz="quarter" idx="5"/>
          </p:nvPr>
        </p:nvSpPr>
        <p:spPr>
          <a:noFill/>
        </p:spPr>
        <p:txBody>
          <a:bodyPr/>
          <a:lstStyle/>
          <a:p>
            <a:pPr defTabSz="928538"/>
            <a:fld id="{ED63268D-695B-44F0-9D9A-9F384C71D5BE}" type="slidenum">
              <a:rPr lang="en-US" altLang="ko-KR" smtClean="0">
                <a:latin typeface="굴림" charset="-127"/>
                <a:ea typeface="굴림" charset="-127"/>
              </a:rPr>
              <a:pPr defTabSz="928538"/>
              <a:t>18</a:t>
            </a:fld>
            <a:endParaRPr lang="en-US" altLang="ko-KR" dirty="0" smtClean="0">
              <a:latin typeface="굴림" charset="-127"/>
              <a:ea typeface="굴림" charset="-12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ko-KR" dirty="0" smtClean="0"/>
          </a:p>
        </p:txBody>
      </p:sp>
      <p:sp>
        <p:nvSpPr>
          <p:cNvPr id="297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911225"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911225"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911225"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911225"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eaLnBrk="1" hangingPunct="1"/>
            <a:fld id="{A9E68ABE-1B55-4F33-80FF-FBB4D9D4D4AE}" type="slidenum">
              <a:rPr lang="en-US" altLang="ko-KR">
                <a:latin typeface="굴림" panose="020B0600000101010101" pitchFamily="50" charset="-127"/>
              </a:rPr>
              <a:pPr eaLnBrk="1" hangingPunct="1"/>
              <a:t>1</a:t>
            </a:fld>
            <a:endParaRPr lang="en-US" altLang="ko-KR">
              <a:latin typeface="굴림" panose="020B0600000101010101" pitchFamily="50" charset="-127"/>
            </a:endParaRPr>
          </a:p>
        </p:txBody>
      </p:sp>
    </p:spTree>
    <p:extLst>
      <p:ext uri="{BB962C8B-B14F-4D97-AF65-F5344CB8AC3E}">
        <p14:creationId xmlns="" xmlns:p14="http://schemas.microsoft.com/office/powerpoint/2010/main" val="4139636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sz="1200" baseline="0" dirty="0" smtClean="0"/>
              <a:t>From this result, we could show that our algorithm provides two promising aspects.</a:t>
            </a:r>
          </a:p>
          <a:p>
            <a:endParaRPr lang="en-US" altLang="ko-KR" dirty="0" smtClean="0"/>
          </a:p>
          <a:p>
            <a:r>
              <a:rPr lang="en-US" altLang="ko-KR" dirty="0" smtClean="0"/>
              <a:t>First</a:t>
            </a:r>
            <a:r>
              <a:rPr lang="en-US" altLang="ko-KR" baseline="0" dirty="0" smtClean="0"/>
              <a:t>, high ranking accuracy. Remember that our algorithm achieves minimal sample complexity. </a:t>
            </a:r>
          </a:p>
          <a:p>
            <a:endParaRPr lang="en-US" altLang="ko-KR" baseline="0" dirty="0" smtClean="0"/>
          </a:p>
          <a:p>
            <a:r>
              <a:rPr lang="en-US" altLang="ko-KR" baseline="0" dirty="0" smtClean="0"/>
              <a:t>So from this, we can expect that now given partial samples, our algorithm provides the best ranking accuracy.</a:t>
            </a:r>
          </a:p>
          <a:p>
            <a:endParaRPr lang="en-US" altLang="ko-KR" baseline="0" dirty="0" smtClean="0"/>
          </a:p>
          <a:p>
            <a:r>
              <a:rPr lang="en-US" altLang="ko-KR" baseline="0" dirty="0" smtClean="0"/>
              <a:t>Actually we could confirm this by doing synthetic data simulation. </a:t>
            </a:r>
          </a:p>
        </p:txBody>
      </p:sp>
      <p:sp>
        <p:nvSpPr>
          <p:cNvPr id="4" name="슬라이드 번호 개체 틀 3"/>
          <p:cNvSpPr>
            <a:spLocks noGrp="1"/>
          </p:cNvSpPr>
          <p:nvPr>
            <p:ph type="sldNum" sz="quarter" idx="10"/>
          </p:nvPr>
        </p:nvSpPr>
        <p:spPr/>
        <p:txBody>
          <a:bodyPr/>
          <a:lstStyle/>
          <a:p>
            <a:pPr>
              <a:defRPr/>
            </a:pPr>
            <a:fld id="{23974AF5-037B-4D1A-A25D-738FB1B31681}" type="slidenum">
              <a:rPr lang="en-US" altLang="ko-KR" smtClean="0"/>
              <a:pPr>
                <a:defRPr/>
              </a:pPr>
              <a:t>19</a:t>
            </a:fld>
            <a:endParaRPr lang="en-US" altLang="ko-KR"/>
          </a:p>
        </p:txBody>
      </p:sp>
    </p:spTree>
    <p:extLst>
      <p:ext uri="{BB962C8B-B14F-4D97-AF65-F5344CB8AC3E}">
        <p14:creationId xmlns="" xmlns:p14="http://schemas.microsoft.com/office/powerpoint/2010/main" val="391448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Here</a:t>
            </a:r>
            <a:r>
              <a:rPr lang="en-US" altLang="ko-KR" baseline="0" dirty="0" smtClean="0"/>
              <a:t> we did some simulation for top-3 identification of 100 items, demonstrating that our algorithm provides higher ranking accuracy compared to </a:t>
            </a:r>
            <a:r>
              <a:rPr lang="en-US" altLang="ko-KR" baseline="0" dirty="0" err="1" smtClean="0"/>
              <a:t>PageRank</a:t>
            </a:r>
            <a:r>
              <a:rPr lang="en-US" altLang="ko-KR" baseline="0" dirty="0" smtClean="0"/>
              <a:t>.</a:t>
            </a:r>
          </a:p>
          <a:p>
            <a:endParaRPr lang="en-US" altLang="ko-KR" baseline="0" dirty="0" smtClean="0"/>
          </a:p>
          <a:p>
            <a:r>
              <a:rPr lang="en-US" altLang="ko-KR" baseline="0" dirty="0" smtClean="0"/>
              <a:t>To visualize the result, I am going to show you a graph. Here in this graph, the vertices indicates items and edges indicate </a:t>
            </a:r>
            <a:r>
              <a:rPr lang="en-US" altLang="ko-KR" baseline="0" dirty="0" err="1" smtClean="0"/>
              <a:t>pairwise</a:t>
            </a:r>
            <a:r>
              <a:rPr lang="en-US" altLang="ko-KR" baseline="0" dirty="0" smtClean="0"/>
              <a:t> comparison information for sampled pairs. The blue circles mean the ground truth top-3, and the red circles indicate an estimate. Actually </a:t>
            </a:r>
            <a:r>
              <a:rPr lang="en-US" altLang="ko-KR" baseline="0" dirty="0" err="1" smtClean="0"/>
              <a:t>PageRank</a:t>
            </a:r>
            <a:r>
              <a:rPr lang="en-US" altLang="ko-KR" baseline="0" dirty="0" smtClean="0"/>
              <a:t> is an iterative algorithm where for each iteration, a top-3 estimate is updated. Here is a visualization of many iterations. As you can see, score estimate is updated for each iteration. For this realization of the graph, we could see that </a:t>
            </a:r>
            <a:r>
              <a:rPr lang="en-US" altLang="ko-KR" baseline="0" dirty="0" err="1" smtClean="0"/>
              <a:t>PageRank</a:t>
            </a:r>
            <a:r>
              <a:rPr lang="en-US" altLang="ko-KR" baseline="0" dirty="0" smtClean="0"/>
              <a:t> fails in ranking. Here you can see that the final estimate is not the same as the ground truth blue circles. </a:t>
            </a:r>
          </a:p>
          <a:p>
            <a:endParaRPr lang="en-US" altLang="ko-KR" baseline="0" dirty="0" smtClean="0"/>
          </a:p>
          <a:p>
            <a:r>
              <a:rPr lang="en-US" altLang="ko-KR" baseline="0" dirty="0" smtClean="0"/>
              <a:t>On the other hand, for exactly the same realization of the graph, we could see that our algorithm succeeds in ranking. Here you can see that the final estimate is the same as the ground truth. </a:t>
            </a:r>
          </a:p>
          <a:p>
            <a:endParaRPr lang="en-US" altLang="ko-KR" baseline="0" dirty="0" smtClean="0"/>
          </a:p>
          <a:p>
            <a:r>
              <a:rPr lang="en-US" altLang="ko-KR" baseline="0" dirty="0" smtClean="0"/>
              <a:t>Actually for many other realizations, we could observe this phenomenon, so we could show that our algorithm provides higher success rate compared to </a:t>
            </a:r>
            <a:r>
              <a:rPr lang="en-US" altLang="ko-KR" baseline="0" dirty="0" err="1" smtClean="0"/>
              <a:t>PageRank</a:t>
            </a:r>
            <a:r>
              <a:rPr lang="en-US" altLang="ko-KR" baseline="0" dirty="0" smtClean="0"/>
              <a:t>.</a:t>
            </a:r>
          </a:p>
        </p:txBody>
      </p:sp>
      <p:sp>
        <p:nvSpPr>
          <p:cNvPr id="4" name="슬라이드 번호 개체 틀 3"/>
          <p:cNvSpPr>
            <a:spLocks noGrp="1"/>
          </p:cNvSpPr>
          <p:nvPr>
            <p:ph type="sldNum" sz="quarter" idx="10"/>
          </p:nvPr>
        </p:nvSpPr>
        <p:spPr/>
        <p:txBody>
          <a:bodyPr/>
          <a:lstStyle/>
          <a:p>
            <a:pPr>
              <a:defRPr/>
            </a:pPr>
            <a:fld id="{23974AF5-037B-4D1A-A25D-738FB1B31681}" type="slidenum">
              <a:rPr lang="en-US" altLang="ko-KR" smtClean="0"/>
              <a:pPr>
                <a:defRPr/>
              </a:pPr>
              <a:t>20</a:t>
            </a:fld>
            <a:endParaRPr lang="en-US" altLang="ko-KR"/>
          </a:p>
        </p:txBody>
      </p:sp>
    </p:spTree>
    <p:extLst>
      <p:ext uri="{BB962C8B-B14F-4D97-AF65-F5344CB8AC3E}">
        <p14:creationId xmlns="" xmlns:p14="http://schemas.microsoft.com/office/powerpoint/2010/main" val="23380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Here is</a:t>
            </a:r>
            <a:r>
              <a:rPr lang="en-US" altLang="ko-KR" baseline="0" dirty="0" smtClean="0"/>
              <a:t> the result. Here we plot the empirical success rate for two algorithms. Here x-axis is D_K, score separation between </a:t>
            </a:r>
            <a:r>
              <a:rPr lang="en-US" altLang="ko-KR" baseline="0" dirty="0" err="1" smtClean="0"/>
              <a:t>Kth</a:t>
            </a:r>
            <a:r>
              <a:rPr lang="en-US" altLang="ko-KR" baseline="0" dirty="0" smtClean="0"/>
              <a:t> item and (K+1)</a:t>
            </a:r>
            <a:r>
              <a:rPr lang="en-US" altLang="ko-KR" baseline="0" dirty="0" err="1" smtClean="0"/>
              <a:t>th</a:t>
            </a:r>
            <a:r>
              <a:rPr lang="en-US" altLang="ko-KR" baseline="0" dirty="0" smtClean="0"/>
              <a:t> items.  As you can see, the proposed algorithm provide higher success rate for the entire range of the score separation. </a:t>
            </a:r>
          </a:p>
        </p:txBody>
      </p:sp>
      <p:sp>
        <p:nvSpPr>
          <p:cNvPr id="4" name="슬라이드 번호 개체 틀 3"/>
          <p:cNvSpPr>
            <a:spLocks noGrp="1"/>
          </p:cNvSpPr>
          <p:nvPr>
            <p:ph type="sldNum" sz="quarter" idx="10"/>
          </p:nvPr>
        </p:nvSpPr>
        <p:spPr/>
        <p:txBody>
          <a:bodyPr/>
          <a:lstStyle/>
          <a:p>
            <a:pPr>
              <a:defRPr/>
            </a:pPr>
            <a:fld id="{23974AF5-037B-4D1A-A25D-738FB1B31681}" type="slidenum">
              <a:rPr lang="en-US" altLang="ko-KR" smtClean="0"/>
              <a:pPr>
                <a:defRPr/>
              </a:pPr>
              <a:t>21</a:t>
            </a:fld>
            <a:endParaRPr lang="en-US" altLang="ko-KR"/>
          </a:p>
        </p:txBody>
      </p:sp>
    </p:spTree>
    <p:extLst>
      <p:ext uri="{BB962C8B-B14F-4D97-AF65-F5344CB8AC3E}">
        <p14:creationId xmlns="" xmlns:p14="http://schemas.microsoft.com/office/powerpoint/2010/main" val="3914489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ko-KR" dirty="0" smtClean="0"/>
              <a:t>We could also</a:t>
            </a:r>
            <a:r>
              <a:rPr lang="en-US" altLang="ko-KR" baseline="0" dirty="0" smtClean="0"/>
              <a:t> verify that our algorithm offers great scalability.</a:t>
            </a:r>
          </a:p>
          <a:p>
            <a:endParaRPr lang="en-US" altLang="ko-KR" baseline="0" dirty="0" smtClean="0"/>
          </a:p>
          <a:p>
            <a:r>
              <a:rPr lang="en-US" altLang="ko-KR" baseline="0" dirty="0" smtClean="0"/>
              <a:t>We could do this by testing our algorithm on a real data set where three are around forty million Twitter accounts, sample measurements are of the </a:t>
            </a:r>
            <a:r>
              <a:rPr lang="en-US" altLang="ko-KR" baseline="0" dirty="0" err="1" smtClean="0"/>
              <a:t>pairwise</a:t>
            </a:r>
            <a:r>
              <a:rPr lang="en-US" altLang="ko-KR" baseline="0" dirty="0" smtClean="0"/>
              <a:t> information type, like A follows B, B follows C, etc. Here we considered top-100 ranking.</a:t>
            </a:r>
          </a:p>
          <a:p>
            <a:endParaRPr lang="en-US" altLang="ko-KR" baseline="0" dirty="0" smtClean="0"/>
          </a:p>
          <a:p>
            <a:r>
              <a:rPr lang="en-US" altLang="ko-KR" baseline="0" dirty="0" smtClean="0"/>
              <a:t>Here we plot runtimes for the two algorithms, for four different cases depending on the different number of machines. Here you can see that for all the cases, </a:t>
            </a:r>
            <a:r>
              <a:rPr lang="en-US" altLang="ko-KR" baseline="0" dirty="0" err="1" smtClean="0"/>
              <a:t>PageRank</a:t>
            </a:r>
            <a:r>
              <a:rPr lang="en-US" altLang="ko-KR" baseline="0" dirty="0" smtClean="0"/>
              <a:t> runs in a few minutes, on the other hand, our algorithm runs only a few seconds. So we could show that our algorithm provides great scalability. </a:t>
            </a:r>
          </a:p>
          <a:p>
            <a:endParaRPr lang="en-US" altLang="ko-KR" baseline="0"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smtClean="0"/>
              <a:t>In</a:t>
            </a:r>
            <a:r>
              <a:rPr lang="en-US" altLang="ko-KR" baseline="0" dirty="0" smtClean="0"/>
              <a:t> summary, we could develop an online ranking algorithm that runs in real time with high ranking accuracy. As mentioned earlier, however, we did this for a popular but particular </a:t>
            </a:r>
            <a:r>
              <a:rPr lang="en-US" altLang="ko-KR" baseline="0" dirty="0" err="1" smtClean="0"/>
              <a:t>pairwise</a:t>
            </a:r>
            <a:r>
              <a:rPr lang="en-US" altLang="ko-KR" baseline="0" dirty="0" smtClean="0"/>
              <a:t> comparison model.</a:t>
            </a:r>
            <a:endParaRPr lang="ko-KR" altLang="en-US" dirty="0"/>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22</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So our plan is to extend our solutions to a broader class of measurement models. </a:t>
            </a:r>
          </a:p>
          <a:p>
            <a:endParaRPr lang="en-US" altLang="ko-KR" baseline="0" dirty="0" smtClean="0"/>
          </a:p>
          <a:p>
            <a:r>
              <a:rPr lang="en-US" altLang="ko-KR" baseline="0" dirty="0" smtClean="0"/>
              <a:t>Specifically we consider three models. In our preliminary work, we considered the case where there is only one ground truth. But in many realistic applications, there may be different user population which has different preferences on items. So the first model would be the one that assumes the existence of multiple ground truths.</a:t>
            </a:r>
          </a:p>
          <a:p>
            <a:endParaRPr lang="en-US" altLang="ko-KR" baseline="0" dirty="0" smtClean="0"/>
          </a:p>
          <a:p>
            <a:r>
              <a:rPr lang="en-US" altLang="ko-KR" baseline="0" dirty="0" smtClean="0"/>
              <a:t>The second model is the one where sample measurements may not be limited to the </a:t>
            </a:r>
            <a:r>
              <a:rPr lang="en-US" altLang="ko-KR" baseline="0" dirty="0" err="1" smtClean="0"/>
              <a:t>pairwise</a:t>
            </a:r>
            <a:r>
              <a:rPr lang="en-US" altLang="ko-KR" baseline="0" dirty="0" smtClean="0"/>
              <a:t> comparison, so it is a list-wise comparison model. For example, it could be triple-wise comparison, like this: item 2 is preferred over item 1, and  item 1 is preferred over item 3. </a:t>
            </a:r>
          </a:p>
          <a:p>
            <a:endParaRPr lang="en-US" altLang="ko-KR" baseline="0" dirty="0" smtClean="0"/>
          </a:p>
          <a:p>
            <a:r>
              <a:rPr lang="en-US" altLang="ko-KR" baseline="0" dirty="0" smtClean="0"/>
              <a:t>The third model is the one where sample measurements are not of the preference comparison information, but individual scores, like individual rates of movies. </a:t>
            </a:r>
          </a:p>
          <a:p>
            <a:endParaRPr lang="en-US" altLang="ko-KR" baseline="0" dirty="0" smtClean="0"/>
          </a:p>
          <a:p>
            <a:r>
              <a:rPr lang="en-US" altLang="ko-KR" baseline="0" dirty="0" smtClean="0"/>
              <a:t>So our plan is to generalize our solution to more general models.</a:t>
            </a:r>
          </a:p>
        </p:txBody>
      </p:sp>
      <p:sp>
        <p:nvSpPr>
          <p:cNvPr id="4" name="슬라이드 번호 개체 틀 3"/>
          <p:cNvSpPr>
            <a:spLocks noGrp="1"/>
          </p:cNvSpPr>
          <p:nvPr>
            <p:ph type="sldNum" sz="quarter" idx="10"/>
          </p:nvPr>
        </p:nvSpPr>
        <p:spPr/>
        <p:txBody>
          <a:bodyPr/>
          <a:lstStyle/>
          <a:p>
            <a:pPr>
              <a:defRPr/>
            </a:pPr>
            <a:fld id="{23974AF5-037B-4D1A-A25D-738FB1B31681}" type="slidenum">
              <a:rPr lang="en-US" altLang="ko-KR" smtClean="0"/>
              <a:pPr>
                <a:defRPr/>
              </a:pPr>
              <a:t>23</a:t>
            </a:fld>
            <a:endParaRPr lang="en-US" altLang="ko-KR"/>
          </a:p>
        </p:txBody>
      </p:sp>
    </p:spTree>
    <p:extLst>
      <p:ext uri="{BB962C8B-B14F-4D97-AF65-F5344CB8AC3E}">
        <p14:creationId xmlns="" xmlns:p14="http://schemas.microsoft.com/office/powerpoint/2010/main" val="370858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ltLang="ko-KR" sz="1100" dirty="0" smtClean="0"/>
              <a:t>Next: Impact.</a:t>
            </a:r>
          </a:p>
          <a:p>
            <a:endParaRPr lang="en-US" altLang="ko-KR" sz="1100" baseline="0" dirty="0" smtClean="0"/>
          </a:p>
          <a:p>
            <a:r>
              <a:rPr lang="en-US" altLang="ko-KR" sz="1100" baseline="0" dirty="0" smtClean="0"/>
              <a:t>We believe that our algorithm will play a crucial role in providing fast online recommendation services. Actually we can easily expect this by looking at the process of this service. </a:t>
            </a:r>
          </a:p>
          <a:p>
            <a:endParaRPr lang="en-US" altLang="ko-KR" sz="1100" baseline="0" dirty="0" smtClean="0"/>
          </a:p>
          <a:p>
            <a:r>
              <a:rPr lang="en-US" altLang="ko-KR" sz="1100" baseline="0" dirty="0" smtClean="0"/>
              <a:t>The process consists of three steps. First: aggregation. First we aggregate all the items of interest. Second: Now given a query, we filter the items to product only query-relevant items. But here the problem is that even the filtered items could be huge. So we need another step, which is to identify top-K items. This is where our algorithm kicks in. </a:t>
            </a:r>
          </a:p>
          <a:p>
            <a:endParaRPr lang="en-US" altLang="ko-KR" sz="1100" baseline="0" dirty="0" smtClean="0"/>
          </a:p>
          <a:p>
            <a:r>
              <a:rPr lang="en-US" altLang="ko-KR" sz="1100" baseline="0" dirty="0" smtClean="0"/>
              <a:t>Also it will have an impact upon broader applications. Two weeks ago, Google launched a new search engine which include real-time contents like Tweets in its search results. So our algorithm will play a significant role in running this kind of real-time search engine.</a:t>
            </a:r>
          </a:p>
          <a:p>
            <a:endParaRPr lang="en-US" altLang="ko-KR" sz="1100" baseline="0" dirty="0" smtClean="0"/>
          </a:p>
          <a:p>
            <a:r>
              <a:rPr lang="en-US" altLang="ko-KR" sz="1100" baseline="0" dirty="0" smtClean="0"/>
              <a:t>Also it can be applicable to content delivery services, because it allows us to identify popular contents that are desired to be cached for fast contents delivery services. </a:t>
            </a:r>
          </a:p>
          <a:p>
            <a:endParaRPr lang="en-US" altLang="ko-KR" sz="1100" baseline="0" dirty="0" smtClean="0"/>
          </a:p>
          <a:p>
            <a:r>
              <a:rPr lang="en-US" altLang="ko-KR" sz="1100" baseline="0" dirty="0" smtClean="0"/>
              <a:t>We believe there would be more and more applications.</a:t>
            </a:r>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24</a:t>
            </a:fld>
            <a:endParaRPr lang="en-US" altLang="ko-KR"/>
          </a:p>
        </p:txBody>
      </p:sp>
    </p:spTree>
    <p:extLst>
      <p:ext uri="{BB962C8B-B14F-4D97-AF65-F5344CB8AC3E}">
        <p14:creationId xmlns="" xmlns:p14="http://schemas.microsoft.com/office/powerpoint/2010/main" val="218610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en-US" altLang="ko-KR" dirty="0" smtClean="0">
                <a:latin typeface="굴림" charset="-127"/>
                <a:ea typeface="굴림" charset="-127"/>
              </a:rPr>
              <a:t>Now let me conclude.</a:t>
            </a:r>
          </a:p>
          <a:p>
            <a:r>
              <a:rPr lang="en-US" altLang="ko-KR" dirty="0" smtClean="0">
                <a:latin typeface="굴림" charset="-127"/>
                <a:ea typeface="굴림" charset="-127"/>
              </a:rPr>
              <a:t>In this work, we explore a top-K ranking problem based on </a:t>
            </a:r>
            <a:r>
              <a:rPr lang="en-US" altLang="ko-KR" dirty="0" err="1" smtClean="0">
                <a:latin typeface="굴림" charset="-127"/>
                <a:ea typeface="굴림" charset="-127"/>
              </a:rPr>
              <a:t>pairwise</a:t>
            </a:r>
            <a:r>
              <a:rPr lang="en-US" altLang="ko-KR" dirty="0" smtClean="0">
                <a:latin typeface="굴림" charset="-127"/>
                <a:ea typeface="굴림" charset="-127"/>
              </a:rPr>
              <a:t> measurements under random sampling. </a:t>
            </a:r>
          </a:p>
          <a:p>
            <a:endParaRPr lang="en-US" altLang="ko-KR" dirty="0" smtClean="0">
              <a:latin typeface="굴림" charset="-127"/>
              <a:ea typeface="굴림" charset="-127"/>
            </a:endParaRPr>
          </a:p>
          <a:p>
            <a:r>
              <a:rPr lang="en-US" altLang="ko-KR" dirty="0" smtClean="0">
                <a:latin typeface="굴림" charset="-127"/>
                <a:ea typeface="굴림" charset="-127"/>
              </a:rPr>
              <a:t>For this model, we developed a ranking scheme which combines a spectral method and a point-wise MLE. We also showed the </a:t>
            </a:r>
            <a:r>
              <a:rPr lang="en-US" altLang="ko-KR" dirty="0" err="1" smtClean="0">
                <a:latin typeface="굴림" charset="-127"/>
                <a:ea typeface="굴림" charset="-127"/>
              </a:rPr>
              <a:t>minimax</a:t>
            </a:r>
            <a:r>
              <a:rPr lang="en-US" altLang="ko-KR" dirty="0" smtClean="0">
                <a:latin typeface="굴림" charset="-127"/>
                <a:ea typeface="굴림" charset="-127"/>
              </a:rPr>
              <a:t> optimality of our ranking scheme.</a:t>
            </a:r>
          </a:p>
          <a:p>
            <a:endParaRPr lang="en-US" altLang="ko-KR" dirty="0" smtClean="0">
              <a:latin typeface="굴림" charset="-127"/>
              <a:ea typeface="굴림" charset="-127"/>
            </a:endParaRPr>
          </a:p>
          <a:p>
            <a:r>
              <a:rPr lang="en-US" altLang="ko-KR" dirty="0" smtClean="0">
                <a:latin typeface="굴림" charset="-127"/>
                <a:ea typeface="굴림" charset="-127"/>
              </a:rPr>
              <a:t>In this work, we consider the case where the comparison graph is </a:t>
            </a:r>
            <a:r>
              <a:rPr lang="en-US" altLang="ko-KR" dirty="0" err="1" smtClean="0">
                <a:latin typeface="굴림" charset="-127"/>
                <a:ea typeface="굴림" charset="-127"/>
              </a:rPr>
              <a:t>Erdos-Renyi</a:t>
            </a:r>
            <a:r>
              <a:rPr lang="en-US" altLang="ko-KR" dirty="0" smtClean="0">
                <a:latin typeface="굴림" charset="-127"/>
                <a:ea typeface="굴림" charset="-127"/>
              </a:rPr>
              <a:t> random graph and sampling is random. So one future work of interest is to extend to general graphs and adaptive sampling models.</a:t>
            </a:r>
          </a:p>
          <a:p>
            <a:r>
              <a:rPr lang="en-US" altLang="ko-KR" dirty="0" smtClean="0">
                <a:latin typeface="굴림" charset="-127"/>
                <a:ea typeface="굴림" charset="-127"/>
              </a:rPr>
              <a:t> </a:t>
            </a:r>
          </a:p>
          <a:p>
            <a:r>
              <a:rPr lang="en-US" altLang="ko-KR" dirty="0" smtClean="0">
                <a:latin typeface="굴림" charset="-127"/>
                <a:ea typeface="굴림" charset="-127"/>
              </a:rPr>
              <a:t>---------------------------------------------</a:t>
            </a:r>
          </a:p>
          <a:p>
            <a:r>
              <a:rPr lang="en-US" altLang="ko-KR" dirty="0" smtClean="0">
                <a:latin typeface="굴림" charset="-127"/>
                <a:ea typeface="굴림" charset="-127"/>
              </a:rPr>
              <a:t>Q1: Any assumption on the preference score?</a:t>
            </a:r>
          </a:p>
          <a:p>
            <a:r>
              <a:rPr lang="en-US" altLang="ko-KR" dirty="0" smtClean="0">
                <a:latin typeface="굴림" charset="-127"/>
                <a:ea typeface="굴림" charset="-127"/>
              </a:rPr>
              <a:t>Q2: How to prove the </a:t>
            </a:r>
            <a:r>
              <a:rPr lang="en-US" altLang="ko-KR" dirty="0" err="1" smtClean="0">
                <a:latin typeface="굴림" charset="-127"/>
                <a:ea typeface="굴림" charset="-127"/>
              </a:rPr>
              <a:t>minimax</a:t>
            </a:r>
            <a:r>
              <a:rPr lang="en-US" altLang="ko-KR" dirty="0" smtClean="0">
                <a:latin typeface="굴림" charset="-127"/>
                <a:ea typeface="굴림" charset="-127"/>
              </a:rPr>
              <a:t> optimality?</a:t>
            </a:r>
          </a:p>
          <a:p>
            <a:r>
              <a:rPr lang="en-US" altLang="ko-KR" dirty="0" smtClean="0">
                <a:latin typeface="굴림" charset="-127"/>
                <a:ea typeface="굴림" charset="-127"/>
              </a:rPr>
              <a:t>Q3: Any preliminary results on general graphs and observation models?</a:t>
            </a:r>
          </a:p>
        </p:txBody>
      </p:sp>
      <p:sp>
        <p:nvSpPr>
          <p:cNvPr id="67588" name="Slide Number Placeholder 3"/>
          <p:cNvSpPr>
            <a:spLocks noGrp="1"/>
          </p:cNvSpPr>
          <p:nvPr>
            <p:ph type="sldNum" sz="quarter" idx="5"/>
          </p:nvPr>
        </p:nvSpPr>
        <p:spPr>
          <a:noFill/>
        </p:spPr>
        <p:txBody>
          <a:bodyPr/>
          <a:lstStyle/>
          <a:p>
            <a:pPr defTabSz="928538"/>
            <a:fld id="{0A70F2E8-37FE-4A34-BD17-E412680DC335}" type="slidenum">
              <a:rPr lang="en-US" altLang="ko-KR" smtClean="0">
                <a:latin typeface="굴림" charset="-127"/>
                <a:ea typeface="굴림" charset="-127"/>
              </a:rPr>
              <a:pPr defTabSz="928538"/>
              <a:t>25</a:t>
            </a:fld>
            <a:endParaRPr lang="en-US" altLang="ko-KR" dirty="0" smtClean="0">
              <a:latin typeface="굴림" charset="-127"/>
              <a:ea typeface="굴림" charset="-127"/>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pPr>
              <a:defRPr/>
            </a:pPr>
            <a:fld id="{23974AF5-037B-4D1A-A25D-738FB1B31681}" type="slidenum">
              <a:rPr lang="en-US" altLang="ko-KR" smtClean="0"/>
              <a:pPr>
                <a:defRPr/>
              </a:pPr>
              <a:t>26</a:t>
            </a:fld>
            <a:endParaRPr lang="en-US" altLang="ko-KR"/>
          </a:p>
        </p:txBody>
      </p:sp>
    </p:spTree>
    <p:extLst>
      <p:ext uri="{BB962C8B-B14F-4D97-AF65-F5344CB8AC3E}">
        <p14:creationId xmlns="" xmlns:p14="http://schemas.microsoft.com/office/powerpoint/2010/main" val="2829890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ln/>
        </p:spPr>
        <p:txBody>
          <a:bodyPr/>
          <a:lstStyle/>
          <a:p>
            <a:pPr>
              <a:defRPr/>
            </a:pPr>
            <a:r>
              <a:rPr lang="en-US" altLang="ko-KR" dirty="0" smtClean="0">
                <a:latin typeface="굴림" charset="-127"/>
                <a:ea typeface="굴림" charset="-127"/>
              </a:rPr>
              <a:t>Q. What is the key idea for the </a:t>
            </a:r>
            <a:r>
              <a:rPr lang="en-US" altLang="ko-KR" dirty="0" err="1" smtClean="0">
                <a:latin typeface="굴림" charset="-127"/>
                <a:ea typeface="굴림" charset="-127"/>
              </a:rPr>
              <a:t>minimax</a:t>
            </a:r>
            <a:r>
              <a:rPr lang="en-US" altLang="ko-KR" dirty="0" smtClean="0">
                <a:latin typeface="굴림" charset="-127"/>
                <a:ea typeface="굴림" charset="-127"/>
              </a:rPr>
              <a:t> optimality result?</a:t>
            </a:r>
          </a:p>
          <a:p>
            <a:pPr>
              <a:defRPr/>
            </a:pPr>
            <a:endParaRPr lang="en-US" altLang="ko-KR" dirty="0" smtClean="0">
              <a:latin typeface="굴림" charset="-127"/>
              <a:ea typeface="굴림" charset="-127"/>
            </a:endParaRPr>
          </a:p>
          <a:p>
            <a:pPr marL="232943" indent="-232943">
              <a:buFontTx/>
              <a:buAutoNum type="alphaUcPeriod"/>
              <a:defRPr/>
            </a:pPr>
            <a:r>
              <a:rPr lang="en-US" altLang="ko-KR" dirty="0" smtClean="0">
                <a:latin typeface="굴림" charset="-127"/>
                <a:ea typeface="굴림" charset="-127"/>
              </a:rPr>
              <a:t>Thanks for your great question. In this talk, I entirely removed the converse proof due to time limitation. Here is the sketch of the converse proof. The basic idea is to translate the ranking problem into multiple hypothesis testing problems, and then to construct the worst-case score vector that maximizes the probability error, and then to construct multiple hypotheses that are minimally separated. Here we have to be very careful in choosing the worst-case score vector and the corresponding multiple hypotheses, to obtain a tight result. Once this choice is carefully made, then we can use generalized </a:t>
            </a:r>
            <a:r>
              <a:rPr lang="en-US" altLang="ko-KR" dirty="0" err="1" smtClean="0">
                <a:latin typeface="굴림" charset="-127"/>
                <a:ea typeface="굴림" charset="-127"/>
              </a:rPr>
              <a:t>Fano’s</a:t>
            </a:r>
            <a:r>
              <a:rPr lang="en-US" altLang="ko-KR" dirty="0" smtClean="0">
                <a:latin typeface="굴림" charset="-127"/>
                <a:ea typeface="굴림" charset="-127"/>
              </a:rPr>
              <a:t> inequality and some properties of KL divergence to prove the converse.</a:t>
            </a:r>
          </a:p>
        </p:txBody>
      </p:sp>
      <p:sp>
        <p:nvSpPr>
          <p:cNvPr id="50180" name="Slide Number Placeholder 3"/>
          <p:cNvSpPr>
            <a:spLocks noGrp="1"/>
          </p:cNvSpPr>
          <p:nvPr>
            <p:ph type="sldNum" sz="quarter" idx="5"/>
          </p:nvPr>
        </p:nvSpPr>
        <p:spPr>
          <a:noFill/>
        </p:spPr>
        <p:txBody>
          <a:bodyPr/>
          <a:lstStyle/>
          <a:p>
            <a:pPr defTabSz="928538"/>
            <a:fld id="{2414C157-2754-4B8D-8CE6-0F8DA7C444AC}" type="slidenum">
              <a:rPr lang="en-US" altLang="ko-KR" smtClean="0">
                <a:latin typeface="굴림" charset="-127"/>
                <a:ea typeface="굴림" charset="-127"/>
              </a:rPr>
              <a:pPr defTabSz="928538"/>
              <a:t>27</a:t>
            </a:fld>
            <a:endParaRPr lang="en-US" altLang="ko-KR" dirty="0" smtClean="0">
              <a:latin typeface="굴림" charset="-127"/>
              <a:ea typeface="굴림"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altLang="ko-KR" smtClean="0">
                <a:latin typeface="굴림" charset="-127"/>
                <a:ea typeface="굴림" charset="-127"/>
              </a:rPr>
              <a:t>Extension. So far we have considered the case where we want to recover only the set of top-K ranked items.</a:t>
            </a:r>
          </a:p>
          <a:p>
            <a:r>
              <a:rPr lang="en-US" altLang="ko-KR" smtClean="0">
                <a:latin typeface="굴림" charset="-127"/>
                <a:ea typeface="굴림" charset="-127"/>
              </a:rPr>
              <a:t>One natural question is: What if we want the detailed ranking across the top-K items.</a:t>
            </a:r>
          </a:p>
          <a:p>
            <a:endParaRPr lang="en-US" altLang="ko-KR" smtClean="0">
              <a:latin typeface="굴림" charset="-127"/>
              <a:ea typeface="굴림" charset="-127"/>
            </a:endParaRPr>
          </a:p>
          <a:p>
            <a:r>
              <a:rPr lang="en-US" altLang="ko-KR" smtClean="0">
                <a:latin typeface="굴림" charset="-127"/>
                <a:ea typeface="굴림" charset="-127"/>
              </a:rPr>
              <a:t>If you think about it, then you can see that we can easily come up with the minimal sample complexity result in this case. To identify detailed ranking among top-K items, what do we have to do? We first identify the top-K item set, and then identify the top-K-1 item set, and then top-K-2 item set, all the down to top item, right? Then, now you can easily come up with the minimal sample complexity. What was the minimal sample complexity for the case of identifying the top-K item set? That was this. Now the mina</a:t>
            </a:r>
          </a:p>
        </p:txBody>
      </p:sp>
      <p:sp>
        <p:nvSpPr>
          <p:cNvPr id="65540" name="Slide Number Placeholder 3"/>
          <p:cNvSpPr>
            <a:spLocks noGrp="1"/>
          </p:cNvSpPr>
          <p:nvPr>
            <p:ph type="sldNum" sz="quarter" idx="5"/>
          </p:nvPr>
        </p:nvSpPr>
        <p:spPr>
          <a:noFill/>
        </p:spPr>
        <p:txBody>
          <a:bodyPr/>
          <a:lstStyle/>
          <a:p>
            <a:pPr defTabSz="928538"/>
            <a:fld id="{CD66200A-0950-4EC7-BB3C-6492189446FC}" type="slidenum">
              <a:rPr lang="en-US" altLang="ko-KR" smtClean="0">
                <a:latin typeface="굴림" charset="-127"/>
                <a:ea typeface="굴림" charset="-127"/>
              </a:rPr>
              <a:pPr defTabSz="928538"/>
              <a:t>28</a:t>
            </a:fld>
            <a:endParaRPr lang="en-US" altLang="ko-KR" dirty="0" smtClean="0">
              <a:latin typeface="굴림" charset="-127"/>
              <a:ea typeface="굴림"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smtClean="0">
                <a:latin typeface="굴림" charset="-127"/>
                <a:ea typeface="굴림" charset="-127"/>
              </a:rPr>
              <a:t>As you can see from this movie,</a:t>
            </a:r>
            <a:r>
              <a:rPr lang="en-US" altLang="ko-KR" baseline="0" dirty="0" smtClean="0">
                <a:latin typeface="굴림" charset="-127"/>
                <a:ea typeface="굴림" charset="-127"/>
              </a:rPr>
              <a:t> the problem I am considering in </a:t>
            </a:r>
            <a:r>
              <a:rPr lang="en-US" altLang="ko-KR" baseline="0" dirty="0" smtClean="0">
                <a:latin typeface="굴림" charset="-127"/>
                <a:ea typeface="굴림" charset="-127"/>
              </a:rPr>
              <a:t>this talk is </a:t>
            </a:r>
            <a:r>
              <a:rPr lang="en-US" altLang="ko-KR" baseline="0" dirty="0" smtClean="0">
                <a:latin typeface="굴림" charset="-127"/>
                <a:ea typeface="굴림" charset="-127"/>
              </a:rPr>
              <a:t>a ranking problem.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baseline="0" dirty="0" smtClean="0">
              <a:latin typeface="굴림" charset="-127"/>
              <a:ea typeface="굴림" charset="-127"/>
            </a:endParaRPr>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smtClean="0">
                <a:latin typeface="굴림" charset="-127"/>
                <a:ea typeface="굴림" charset="-127"/>
              </a:rPr>
              <a:t>Actually </a:t>
            </a:r>
            <a:r>
              <a:rPr lang="en-US" altLang="ko-KR" baseline="0" dirty="0" smtClean="0">
                <a:latin typeface="굴림" charset="-127"/>
                <a:ea typeface="굴림" charset="-127"/>
              </a:rPr>
              <a:t>the ranking </a:t>
            </a:r>
            <a:r>
              <a:rPr lang="en-US" altLang="ko-KR" baseline="0" dirty="0" smtClean="0">
                <a:latin typeface="굴림" charset="-127"/>
                <a:ea typeface="굴림" charset="-127"/>
              </a:rPr>
              <a:t>problem is </a:t>
            </a:r>
            <a:r>
              <a:rPr lang="en-US" altLang="ko-KR" dirty="0" smtClean="0">
                <a:latin typeface="굴림" charset="-127"/>
                <a:ea typeface="굴림" charset="-127"/>
              </a:rPr>
              <a:t>one</a:t>
            </a:r>
            <a:r>
              <a:rPr lang="en-US" altLang="ko-KR" baseline="0" dirty="0" smtClean="0">
                <a:latin typeface="굴림" charset="-127"/>
                <a:ea typeface="굴림" charset="-127"/>
              </a:rPr>
              <a:t> of the fundamental </a:t>
            </a:r>
            <a:r>
              <a:rPr lang="en-US" altLang="ko-KR" dirty="0" smtClean="0">
                <a:latin typeface="굴림" charset="-127"/>
                <a:ea typeface="굴림" charset="-127"/>
              </a:rPr>
              <a:t>problems that comes up in many contexts like web search, recommendation systems, sports competitions,</a:t>
            </a:r>
            <a:r>
              <a:rPr lang="en-US" altLang="ko-KR" baseline="0" dirty="0" smtClean="0">
                <a:latin typeface="굴림" charset="-127"/>
                <a:ea typeface="굴림" charset="-127"/>
              </a:rPr>
              <a:t> voting, </a:t>
            </a:r>
            <a:r>
              <a:rPr lang="en-US" altLang="ko-KR" baseline="0" dirty="0" smtClean="0">
                <a:latin typeface="굴림" charset="-127"/>
                <a:ea typeface="굴림" charset="-127"/>
              </a:rPr>
              <a:t>to name a few. </a:t>
            </a:r>
            <a:r>
              <a:rPr lang="en-US" altLang="ko-KR" dirty="0" smtClean="0">
                <a:latin typeface="굴림" charset="-127"/>
                <a:ea typeface="굴림" charset="-127"/>
              </a:rPr>
              <a:t>So </a:t>
            </a:r>
            <a:r>
              <a:rPr lang="en-US" altLang="ko-KR" dirty="0" smtClean="0">
                <a:latin typeface="굴림" charset="-127"/>
                <a:ea typeface="굴림" charset="-127"/>
              </a:rPr>
              <a:t>there have been lots of works for developing ranking algorithms. One successful work is the development of Google’s </a:t>
            </a:r>
            <a:r>
              <a:rPr lang="en-US" altLang="ko-KR" dirty="0" err="1" smtClean="0">
                <a:latin typeface="굴림" charset="-127"/>
                <a:ea typeface="굴림" charset="-127"/>
              </a:rPr>
              <a:t>PageRank</a:t>
            </a:r>
            <a:r>
              <a:rPr lang="en-US" altLang="ko-KR" dirty="0" smtClean="0">
                <a:latin typeface="굴림" charset="-127"/>
                <a:ea typeface="굴림" charset="-127"/>
              </a:rPr>
              <a:t> algorithm.</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dirty="0" smtClean="0">
              <a:latin typeface="굴림" charset="-127"/>
              <a:ea typeface="굴림" charset="-127"/>
            </a:endParaRPr>
          </a:p>
        </p:txBody>
      </p:sp>
      <p:sp>
        <p:nvSpPr>
          <p:cNvPr id="297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911225"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911225"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911225"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911225"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eaLnBrk="1" hangingPunct="1"/>
            <a:fld id="{A9E68ABE-1B55-4F33-80FF-FBB4D9D4D4AE}" type="slidenum">
              <a:rPr lang="en-US" altLang="ko-KR">
                <a:latin typeface="굴림" panose="020B0600000101010101" pitchFamily="50" charset="-127"/>
              </a:rPr>
              <a:pPr eaLnBrk="1" hangingPunct="1"/>
              <a:t>2</a:t>
            </a:fld>
            <a:endParaRPr lang="en-US" altLang="ko-KR">
              <a:latin typeface="굴림" panose="020B0600000101010101" pitchFamily="50" charset="-127"/>
            </a:endParaRPr>
          </a:p>
        </p:txBody>
      </p:sp>
    </p:spTree>
    <p:extLst>
      <p:ext uri="{BB962C8B-B14F-4D97-AF65-F5344CB8AC3E}">
        <p14:creationId xmlns="" xmlns:p14="http://schemas.microsoft.com/office/powerpoint/2010/main" val="3995122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ko-KR" dirty="0" smtClean="0"/>
              <a:t>The </a:t>
            </a:r>
            <a:r>
              <a:rPr lang="en-US" altLang="ko-KR" dirty="0" err="1" smtClean="0"/>
              <a:t>identifiability</a:t>
            </a:r>
            <a:r>
              <a:rPr lang="en-US" altLang="ko-KR" dirty="0" smtClean="0"/>
              <a:t> region we present depend only on the preference separation between items K and K+1, irrespective of other preference distribution metrics. This arises since we only intend to coarsely identify the group of top-K items without specifying the detailed ranking within this group. In fact, our results immediately uncover the separation requirements for the case where we wish to further expect detailed ranking among these K items.</a:t>
            </a:r>
          </a:p>
          <a:p>
            <a:pPr>
              <a:defRPr/>
            </a:pPr>
            <a:endParaRPr lang="en-US" altLang="ko-KR" dirty="0" smtClean="0"/>
          </a:p>
          <a:p>
            <a:pPr>
              <a:defRPr/>
            </a:pPr>
            <a:r>
              <a:rPr kumimoji="0" lang="en-US" altLang="ko-KR" kern="0" dirty="0" smtClean="0"/>
              <a:t>Sample complexity btw two cases will differ significantly when the scores are fairly distinct each other. So exploring the active ranking sample complexity for the case will be of great interest.</a:t>
            </a:r>
            <a:r>
              <a:rPr lang="en-US" altLang="ko-KR" dirty="0" smtClean="0"/>
              <a:t> </a:t>
            </a:r>
            <a:endParaRPr lang="ko-KR" altLang="en-US" dirty="0"/>
          </a:p>
        </p:txBody>
      </p:sp>
      <p:sp>
        <p:nvSpPr>
          <p:cNvPr id="66564" name="Slide Number Placeholder 3"/>
          <p:cNvSpPr>
            <a:spLocks noGrp="1"/>
          </p:cNvSpPr>
          <p:nvPr>
            <p:ph type="sldNum" sz="quarter" idx="5"/>
          </p:nvPr>
        </p:nvSpPr>
        <p:spPr>
          <a:noFill/>
        </p:spPr>
        <p:txBody>
          <a:bodyPr/>
          <a:lstStyle/>
          <a:p>
            <a:pPr defTabSz="928538"/>
            <a:fld id="{72D5C849-4149-4104-AE5E-6C594FAF7376}" type="slidenum">
              <a:rPr lang="en-US" altLang="ko-KR" smtClean="0">
                <a:latin typeface="굴림" charset="-127"/>
                <a:ea typeface="굴림" charset="-127"/>
              </a:rPr>
              <a:pPr defTabSz="928538"/>
              <a:t>29</a:t>
            </a:fld>
            <a:endParaRPr lang="en-US" altLang="ko-KR" dirty="0" smtClean="0">
              <a:latin typeface="굴림" charset="-127"/>
              <a:ea typeface="굴림" charset="-12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r>
              <a:rPr lang="en-US" altLang="ko-KR" dirty="0" smtClean="0">
                <a:latin typeface="굴림" charset="-127"/>
                <a:ea typeface="굴림" charset="-127"/>
              </a:rPr>
              <a:t>Q: Any connection to the multi-armed bandit problem?</a:t>
            </a:r>
          </a:p>
          <a:p>
            <a:endParaRPr lang="en-US" altLang="ko-KR" dirty="0" smtClean="0">
              <a:latin typeface="굴림" charset="-127"/>
              <a:ea typeface="굴림" charset="-127"/>
            </a:endParaRPr>
          </a:p>
          <a:p>
            <a:r>
              <a:rPr lang="en-US" altLang="ko-KR" dirty="0" smtClean="0">
                <a:latin typeface="굴림" charset="-127"/>
                <a:ea typeface="굴림" charset="-127"/>
              </a:rPr>
              <a:t>A: </a:t>
            </a:r>
            <a:r>
              <a:rPr lang="en-US" altLang="ko-KR" dirty="0" smtClean="0">
                <a:latin typeface="굴림" charset="-127"/>
                <a:ea typeface="굴림" charset="-127"/>
              </a:rPr>
              <a:t>Indeed </a:t>
            </a:r>
            <a:r>
              <a:rPr lang="en-US" altLang="ko-KR" dirty="0" smtClean="0">
                <a:latin typeface="굴림" charset="-127"/>
                <a:ea typeface="굴림" charset="-127"/>
              </a:rPr>
              <a:t>there is connection to the top-K ranking problem, but under a different model, not the BTL model that we considered herein. Actually the BTL model is one of the preference-based model where the observation is a kind of comparison information between multiple items. But there is another big family of observation model where the observation is drawn only from the distribution that is associated with a specific item. This model is so called a value-</a:t>
            </a:r>
            <a:r>
              <a:rPr lang="en-US" altLang="ko-KR" dirty="0" err="1" smtClean="0">
                <a:latin typeface="굴림" charset="-127"/>
                <a:ea typeface="굴림" charset="-127"/>
              </a:rPr>
              <a:t>vased</a:t>
            </a:r>
            <a:r>
              <a:rPr lang="en-US" altLang="ko-KR" dirty="0" smtClean="0">
                <a:latin typeface="굴림" charset="-127"/>
                <a:ea typeface="굴림" charset="-127"/>
              </a:rPr>
              <a:t> model. It turns out that the top-K ranking problem under the value-based model and adaptive sampling can be translated to the multi-armed bandit problem, and also the minimal sample complexity has already been characterized. </a:t>
            </a:r>
          </a:p>
          <a:p>
            <a:endParaRPr lang="en-US" altLang="ko-KR" dirty="0" smtClean="0">
              <a:latin typeface="굴림" charset="-127"/>
              <a:ea typeface="굴림" charset="-127"/>
            </a:endParaRPr>
          </a:p>
          <a:p>
            <a:r>
              <a:rPr lang="en-US" altLang="ko-KR" dirty="0" smtClean="0">
                <a:latin typeface="굴림" charset="-127"/>
                <a:ea typeface="굴림" charset="-127"/>
              </a:rPr>
              <a:t>Q: Any other work on top-K ranking problem?</a:t>
            </a:r>
          </a:p>
          <a:p>
            <a:r>
              <a:rPr lang="en-US" altLang="ko-KR" dirty="0" smtClean="0">
                <a:latin typeface="굴림" charset="-127"/>
                <a:ea typeface="굴림" charset="-127"/>
              </a:rPr>
              <a:t>A: The most relevant work is the one by </a:t>
            </a:r>
            <a:r>
              <a:rPr lang="en-US" altLang="ko-KR" dirty="0" err="1" smtClean="0">
                <a:latin typeface="굴림" charset="-127"/>
                <a:ea typeface="굴림" charset="-127"/>
              </a:rPr>
              <a:t>Busa-Fekete</a:t>
            </a:r>
            <a:r>
              <a:rPr lang="en-US" altLang="ko-KR" dirty="0" smtClean="0">
                <a:latin typeface="굴림" charset="-127"/>
                <a:ea typeface="굴림" charset="-127"/>
              </a:rPr>
              <a:t> et.al. They also considered the top-K selection problem. But there are two distinctions. One is that they considered adaptive sampling case. The other is that they considered a different model, not the BTL model.</a:t>
            </a:r>
          </a:p>
          <a:p>
            <a:endParaRPr lang="en-US" altLang="ko-KR" dirty="0" smtClean="0">
              <a:latin typeface="굴림" charset="-127"/>
              <a:ea typeface="굴림" charset="-127"/>
            </a:endParaRPr>
          </a:p>
          <a:p>
            <a:r>
              <a:rPr lang="en-US" altLang="ko-KR" dirty="0" smtClean="0">
                <a:latin typeface="굴림" charset="-127"/>
                <a:ea typeface="굴림" charset="-127"/>
              </a:rPr>
              <a:t>Q: Any other work on a general ranking problem?</a:t>
            </a:r>
          </a:p>
          <a:p>
            <a:r>
              <a:rPr lang="en-US" altLang="ko-KR" dirty="0" smtClean="0">
                <a:latin typeface="굴림" charset="-127"/>
                <a:ea typeface="굴림" charset="-127"/>
              </a:rPr>
              <a:t>A: Actually there are tons of works. So I cannot enumerate all of them. Those are different since they consider different settings, depending on the goal of the problem, performance metric, model, adaptive sampling vs. random sampling, the observation quality etc. etc. etc. In our work, we focus on one of the prominent popular model, that is the BTL model. </a:t>
            </a:r>
          </a:p>
        </p:txBody>
      </p:sp>
      <p:sp>
        <p:nvSpPr>
          <p:cNvPr id="51204" name="Slide Number Placeholder 3"/>
          <p:cNvSpPr>
            <a:spLocks noGrp="1"/>
          </p:cNvSpPr>
          <p:nvPr>
            <p:ph type="sldNum" sz="quarter" idx="5"/>
          </p:nvPr>
        </p:nvSpPr>
        <p:spPr>
          <a:noFill/>
        </p:spPr>
        <p:txBody>
          <a:bodyPr/>
          <a:lstStyle/>
          <a:p>
            <a:pPr defTabSz="928538"/>
            <a:fld id="{9903B889-3871-41A0-B11E-D19D93814070}" type="slidenum">
              <a:rPr lang="en-US" altLang="ko-KR" smtClean="0">
                <a:latin typeface="굴림" charset="-127"/>
                <a:ea typeface="굴림" charset="-127"/>
              </a:rPr>
              <a:pPr defTabSz="928538"/>
              <a:t>30</a:t>
            </a:fld>
            <a:endParaRPr lang="en-US" altLang="ko-KR" dirty="0" smtClean="0">
              <a:latin typeface="굴림" charset="-127"/>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smtClean="0">
                <a:latin typeface="굴림" charset="-127"/>
                <a:ea typeface="굴림" charset="-127"/>
              </a:rPr>
              <a:t>However, in the big data age, we are faced with a new challenge. Actually the challenge comes from the fact that in the big data age, the number of items to be ranked is significant big. For example, the number of websites being managed by Google is over 80 billion, and the number of </a:t>
            </a:r>
            <a:r>
              <a:rPr lang="en-US" altLang="ko-KR" dirty="0" err="1" smtClean="0">
                <a:latin typeface="굴림" charset="-127"/>
                <a:ea typeface="굴림" charset="-127"/>
              </a:rPr>
              <a:t>facebook</a:t>
            </a:r>
            <a:r>
              <a:rPr lang="en-US" altLang="ko-KR" dirty="0" smtClean="0">
                <a:latin typeface="굴림" charset="-127"/>
                <a:ea typeface="굴림" charset="-127"/>
              </a:rPr>
              <a:t> users is over one billion. So the challenge is that </a:t>
            </a:r>
            <a:r>
              <a:rPr lang="en-US" altLang="ko-KR" dirty="0" smtClean="0">
                <a:latin typeface="굴림" charset="-127"/>
                <a:ea typeface="굴림" charset="-127"/>
              </a:rPr>
              <a:t>the</a:t>
            </a:r>
            <a:r>
              <a:rPr lang="en-US" altLang="ko-KR" baseline="0" dirty="0" smtClean="0">
                <a:latin typeface="굴림" charset="-127"/>
                <a:ea typeface="굴림" charset="-127"/>
              </a:rPr>
              <a:t> vast</a:t>
            </a:r>
            <a:r>
              <a:rPr lang="en-US" altLang="ko-KR" dirty="0" smtClean="0">
                <a:latin typeface="굴림" charset="-127"/>
                <a:ea typeface="굴림" charset="-127"/>
              </a:rPr>
              <a:t> number </a:t>
            </a:r>
            <a:r>
              <a:rPr lang="en-US" altLang="ko-KR" dirty="0" smtClean="0">
                <a:latin typeface="굴림" charset="-127"/>
                <a:ea typeface="굴림" charset="-127"/>
              </a:rPr>
              <a:t>of items </a:t>
            </a:r>
            <a:r>
              <a:rPr lang="en-US" altLang="ko-KR" baseline="0" dirty="0" smtClean="0">
                <a:latin typeface="굴림" charset="-127"/>
                <a:ea typeface="굴림" charset="-127"/>
              </a:rPr>
              <a:t>makes the ranking problem computationally challenging</a:t>
            </a:r>
            <a:r>
              <a:rPr lang="en-US" altLang="ko-KR" baseline="0" dirty="0" smtClean="0">
                <a:latin typeface="굴림" charset="-127"/>
                <a:ea typeface="굴림" charset="-127"/>
              </a:rPr>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baseline="0" dirty="0" smtClean="0">
              <a:latin typeface="굴림" charset="-127"/>
              <a:ea typeface="굴림" charset="-127"/>
            </a:endParaRPr>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smtClean="0">
                <a:latin typeface="굴림" charset="-127"/>
                <a:ea typeface="굴림" charset="-127"/>
              </a:rPr>
              <a:t>So, in </a:t>
            </a:r>
            <a:r>
              <a:rPr lang="en-US" altLang="ko-KR" baseline="0" dirty="0" smtClean="0">
                <a:latin typeface="굴림" charset="-127"/>
                <a:ea typeface="굴림" charset="-127"/>
              </a:rPr>
              <a:t>the big data age, </a:t>
            </a:r>
            <a:r>
              <a:rPr lang="en-US" altLang="ko-KR" baseline="0" dirty="0" smtClean="0">
                <a:latin typeface="굴림" charset="-127"/>
                <a:ea typeface="굴림" charset="-127"/>
              </a:rPr>
              <a:t>current </a:t>
            </a:r>
            <a:r>
              <a:rPr lang="en-US" altLang="ko-KR" baseline="0" dirty="0" smtClean="0">
                <a:latin typeface="굴림" charset="-127"/>
                <a:ea typeface="굴림" charset="-127"/>
              </a:rPr>
              <a:t>ranking algorithms such as </a:t>
            </a:r>
            <a:r>
              <a:rPr lang="en-US" altLang="ko-KR" baseline="0" dirty="0" err="1" smtClean="0">
                <a:latin typeface="굴림" charset="-127"/>
                <a:ea typeface="굴림" charset="-127"/>
              </a:rPr>
              <a:t>PageRank</a:t>
            </a:r>
            <a:r>
              <a:rPr lang="en-US" altLang="ko-KR" baseline="0" dirty="0" smtClean="0">
                <a:latin typeface="굴림" charset="-127"/>
                <a:ea typeface="굴림" charset="-127"/>
              </a:rPr>
              <a:t> </a:t>
            </a:r>
            <a:r>
              <a:rPr lang="en-US" altLang="ko-KR" baseline="0" dirty="0" smtClean="0">
                <a:latin typeface="굴림" charset="-127"/>
                <a:ea typeface="굴림" charset="-127"/>
              </a:rPr>
              <a:t>often only as offline algorithms.</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baseline="0" dirty="0" smtClean="0">
              <a:latin typeface="굴림" charset="-127"/>
              <a:ea typeface="굴림" charset="-127"/>
            </a:endParaRPr>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dirty="0" smtClean="0">
                <a:latin typeface="굴림" charset="-127"/>
                <a:ea typeface="굴림" charset="-127"/>
              </a:rPr>
              <a:t>In </a:t>
            </a:r>
            <a:r>
              <a:rPr lang="en-US" altLang="ko-KR" dirty="0" smtClean="0">
                <a:latin typeface="굴림" charset="-127"/>
                <a:ea typeface="굴림" charset="-127"/>
              </a:rPr>
              <a:t>order to address this</a:t>
            </a:r>
            <a:r>
              <a:rPr lang="en-US" altLang="ko-KR" baseline="0" dirty="0" smtClean="0">
                <a:latin typeface="굴림" charset="-127"/>
                <a:ea typeface="굴림" charset="-127"/>
              </a:rPr>
              <a:t> challenge, </a:t>
            </a:r>
            <a:r>
              <a:rPr lang="en-US" altLang="ko-KR" baseline="0" dirty="0" smtClean="0">
                <a:latin typeface="굴림" pitchFamily="50" charset="-127"/>
                <a:ea typeface="굴림" pitchFamily="50" charset="-127"/>
              </a:rPr>
              <a:t>in this work,</a:t>
            </a:r>
            <a:endParaRPr lang="en-US" altLang="ko-KR" baseline="0" dirty="0" smtClean="0">
              <a:latin typeface="굴림" charset="-127"/>
              <a:ea typeface="굴림" charset="-127"/>
            </a:endParaRPr>
          </a:p>
        </p:txBody>
      </p:sp>
      <p:sp>
        <p:nvSpPr>
          <p:cNvPr id="307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911225"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911225"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911225"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911225"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911225"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eaLnBrk="1" hangingPunct="1"/>
            <a:fld id="{B60241C4-0C2D-43D0-AAEE-8F94873EEED3}" type="slidenum">
              <a:rPr lang="en-US" altLang="ko-KR">
                <a:latin typeface="굴림" panose="020B0600000101010101" pitchFamily="50" charset="-127"/>
              </a:rPr>
              <a:pPr eaLnBrk="1" hangingPunct="1"/>
              <a:t>3</a:t>
            </a:fld>
            <a:endParaRPr lang="en-US" altLang="ko-KR">
              <a:latin typeface="굴림" panose="020B0600000101010101" pitchFamily="50" charset="-127"/>
            </a:endParaRPr>
          </a:p>
        </p:txBody>
      </p:sp>
    </p:spTree>
    <p:extLst>
      <p:ext uri="{BB962C8B-B14F-4D97-AF65-F5344CB8AC3E}">
        <p14:creationId xmlns="" xmlns:p14="http://schemas.microsoft.com/office/powerpoint/2010/main" val="384826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ko-KR" dirty="0" smtClean="0"/>
              <a:t>We are taking two innovative approaches.</a:t>
            </a:r>
            <a:endParaRPr lang="en-US" altLang="ko-KR" baseline="0" dirty="0" smtClean="0"/>
          </a:p>
          <a:p>
            <a:endParaRPr lang="en-US" altLang="ko-KR" baseline="0" dirty="0" smtClean="0"/>
          </a:p>
          <a:p>
            <a:r>
              <a:rPr lang="en-US" altLang="ko-KR" baseline="0" dirty="0" smtClean="0"/>
              <a:t>The first approach is about a performance metric. Actually the existing ranking algorithms have focused on identifying a ranking of the entire items. However, in many realistic applications, we are often interested in identifying only a few significant items, say top-K ranked items. So </a:t>
            </a:r>
            <a:r>
              <a:rPr lang="en-US" altLang="ko-KR" baseline="0" dirty="0" smtClean="0"/>
              <a:t>this motivates us to take a different approach, which is to focus only on a </a:t>
            </a:r>
            <a:r>
              <a:rPr lang="en-US" altLang="ko-KR" baseline="0" dirty="0" smtClean="0"/>
              <a:t>few significant items among many others. Obviously this approach </a:t>
            </a:r>
            <a:r>
              <a:rPr lang="en-US" altLang="ko-KR" baseline="0" dirty="0" smtClean="0"/>
              <a:t>will serve to reduce </a:t>
            </a:r>
            <a:r>
              <a:rPr lang="en-US" altLang="ko-KR" baseline="0" dirty="0" smtClean="0"/>
              <a:t>the number of data samples required for ranking (in other words, sample complexity) and therefore it will </a:t>
            </a:r>
            <a:r>
              <a:rPr lang="en-US" altLang="ko-KR" baseline="0" dirty="0" smtClean="0"/>
              <a:t>improve the computation runtime in </a:t>
            </a:r>
            <a:r>
              <a:rPr lang="en-US" altLang="ko-KR" baseline="0" dirty="0" smtClean="0"/>
              <a:t>the end.</a:t>
            </a:r>
          </a:p>
          <a:p>
            <a:endParaRPr lang="en-US" altLang="ko-KR" baseline="0" dirty="0" smtClean="0"/>
          </a:p>
          <a:p>
            <a:r>
              <a:rPr lang="en-US" altLang="ko-KR" baseline="0" dirty="0" smtClean="0"/>
              <a:t>The second approach is about scalability. In an effort to address </a:t>
            </a:r>
            <a:r>
              <a:rPr lang="en-US" altLang="ko-KR" baseline="0" dirty="0" smtClean="0"/>
              <a:t>the scalability </a:t>
            </a:r>
            <a:r>
              <a:rPr lang="en-US" altLang="ko-KR" baseline="0" dirty="0" smtClean="0"/>
              <a:t>challenge, many people have </a:t>
            </a:r>
            <a:r>
              <a:rPr lang="en-US" altLang="ko-KR" baseline="0" dirty="0" smtClean="0"/>
              <a:t>often employed </a:t>
            </a:r>
            <a:r>
              <a:rPr lang="en-US" altLang="ko-KR" baseline="0" dirty="0" smtClean="0"/>
              <a:t>distributed computing framework. However, there is a challenge in </a:t>
            </a:r>
            <a:r>
              <a:rPr lang="en-US" altLang="ko-KR" baseline="0" dirty="0" smtClean="0"/>
              <a:t>applying the </a:t>
            </a:r>
            <a:r>
              <a:rPr lang="en-US" altLang="ko-KR" baseline="0" dirty="0" smtClean="0"/>
              <a:t>current approach. The challenge is that the current approach is not well customized to the distributed computing framework, so it requires frequent information exchanges between different machines. And this incurs a significant communication overhead. </a:t>
            </a:r>
            <a:r>
              <a:rPr lang="en-US" altLang="ko-KR" baseline="0" dirty="0" smtClean="0"/>
              <a:t>To overcome this challenge, we take a new approach, that is, to apply </a:t>
            </a:r>
            <a:r>
              <a:rPr lang="en-US" altLang="ko-KR" baseline="0" dirty="0" smtClean="0"/>
              <a:t>partial synchronization between </a:t>
            </a:r>
            <a:r>
              <a:rPr lang="en-US" altLang="ko-KR" baseline="0" dirty="0" smtClean="0"/>
              <a:t>distributed machines</a:t>
            </a:r>
            <a:r>
              <a:rPr lang="en-US" altLang="ko-KR" baseline="0" dirty="0" smtClean="0"/>
              <a:t>. Actually this idea makes sense because here we focus on identifying only top-K items. As long as we apply partial synchronization to the extent that top-K ranking performance is not crippled, then it would be okay</a:t>
            </a:r>
            <a:r>
              <a:rPr lang="en-US" altLang="ko-KR" baseline="0" dirty="0" smtClean="0"/>
              <a:t>.</a:t>
            </a:r>
          </a:p>
          <a:p>
            <a:endParaRPr lang="en-US" altLang="ko-KR" baseline="0" dirty="0" smtClean="0"/>
          </a:p>
          <a:p>
            <a:r>
              <a:rPr lang="en-US" altLang="ko-KR" baseline="0" dirty="0" smtClean="0"/>
              <a:t>Our goal of this work is to take </a:t>
            </a:r>
            <a:r>
              <a:rPr lang="en-US" altLang="ko-KR" baseline="0" dirty="0" smtClean="0"/>
              <a:t>these new approaches,</a:t>
            </a:r>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4</a:t>
            </a:fld>
            <a:endParaRPr lang="en-US" altLang="ko-KR"/>
          </a:p>
        </p:txBody>
      </p:sp>
    </p:spTree>
    <p:extLst>
      <p:ext uri="{BB962C8B-B14F-4D97-AF65-F5344CB8AC3E}">
        <p14:creationId xmlns="" xmlns:p14="http://schemas.microsoft.com/office/powerpoint/2010/main" val="19582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smtClean="0"/>
              <a:t>to develop an online ranking algorithm that returns top-K ranked items almost in real-time with high ranking accuracy.</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altLang="ko-KR" baseline="0" dirty="0" smtClean="0"/>
          </a:p>
          <a:p>
            <a:pPr marL="0" marR="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smtClean="0"/>
              <a:t>In order to achieve this goal, </a:t>
            </a:r>
            <a:r>
              <a:rPr lang="en-US" altLang="ko-KR" baseline="0" dirty="0" smtClean="0"/>
              <a:t>we set out three </a:t>
            </a:r>
            <a:r>
              <a:rPr lang="en-US" altLang="ko-KR" baseline="0" dirty="0" smtClean="0"/>
              <a:t>specific sub-goals</a:t>
            </a:r>
            <a:r>
              <a:rPr lang="en-US" altLang="ko-KR" baseline="0" dirty="0" smtClean="0"/>
              <a:t>.</a:t>
            </a:r>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5</a:t>
            </a:fld>
            <a:endParaRPr lang="en-US" altLang="ko-KR"/>
          </a:p>
        </p:txBody>
      </p:sp>
    </p:spTree>
    <p:extLst>
      <p:ext uri="{BB962C8B-B14F-4D97-AF65-F5344CB8AC3E}">
        <p14:creationId xmlns="" xmlns:p14="http://schemas.microsoft.com/office/powerpoint/2010/main" val="273784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ko-KR" baseline="0" dirty="0" smtClean="0"/>
              <a:t>The </a:t>
            </a:r>
            <a:r>
              <a:rPr lang="en-US" altLang="ko-KR" baseline="0" dirty="0" smtClean="0"/>
              <a:t>first is about sample complexity. </a:t>
            </a:r>
            <a:r>
              <a:rPr lang="en-US" altLang="ko-KR" baseline="0" dirty="0" smtClean="0"/>
              <a:t>Like Shannon capacity in communication, one can expect that there exits the fundamental </a:t>
            </a:r>
            <a:r>
              <a:rPr lang="en-US" altLang="ko-KR" baseline="0" dirty="0" smtClean="0"/>
              <a:t>limit on the number of </a:t>
            </a:r>
            <a:r>
              <a:rPr lang="en-US" altLang="ko-KR" baseline="0" dirty="0" smtClean="0"/>
              <a:t>data samples</a:t>
            </a:r>
            <a:r>
              <a:rPr lang="en-US" altLang="ko-KR" baseline="0" dirty="0" smtClean="0"/>
              <a:t>, above which top-K ranking is feasible, and under which top-K ranking is infeasible no matter what we do and whatsoever. So the first goal in this </a:t>
            </a:r>
            <a:r>
              <a:rPr lang="en-US" altLang="ko-KR" baseline="0" dirty="0" smtClean="0"/>
              <a:t>work is </a:t>
            </a:r>
            <a:r>
              <a:rPr lang="en-US" altLang="ko-KR" baseline="0" dirty="0" smtClean="0"/>
              <a:t>to characterize this limit, the optimal sample complexity. This characterization will quantify the very least amount of information needed for ranking, and therefore, will help overcoming the computational challenge, induced by huge data sets processing. </a:t>
            </a:r>
          </a:p>
          <a:p>
            <a:pPr>
              <a:defRPr/>
            </a:pPr>
            <a:endParaRPr lang="en-US" altLang="ko-KR" dirty="0" smtClean="0"/>
          </a:p>
          <a:p>
            <a:pPr>
              <a:defRPr/>
            </a:pPr>
            <a:r>
              <a:rPr lang="en-US" altLang="ko-KR" dirty="0" smtClean="0"/>
              <a:t>The second </a:t>
            </a:r>
            <a:r>
              <a:rPr lang="en-US" altLang="ko-KR" baseline="0" dirty="0" smtClean="0"/>
              <a:t>is to develop a computationally efficient low-complexity algorithm that can achieve the limit. </a:t>
            </a:r>
          </a:p>
          <a:p>
            <a:pPr>
              <a:defRPr/>
            </a:pPr>
            <a:endParaRPr lang="en-US" altLang="ko-KR" dirty="0" smtClean="0"/>
          </a:p>
          <a:p>
            <a:pPr>
              <a:defRPr/>
            </a:pPr>
            <a:r>
              <a:rPr lang="en-US" altLang="ko-KR" dirty="0" smtClean="0"/>
              <a:t>The last</a:t>
            </a:r>
            <a:r>
              <a:rPr lang="en-US" altLang="ko-KR" baseline="0" dirty="0" smtClean="0"/>
              <a:t> is to implement our algorithm on a distributed computing framework, thereby offering great scalability.</a:t>
            </a:r>
          </a:p>
          <a:p>
            <a:pPr>
              <a:defRPr/>
            </a:pPr>
            <a:endParaRPr lang="en-US" altLang="ko-KR" baseline="0" dirty="0" smtClean="0"/>
          </a:p>
          <a:p>
            <a:pPr>
              <a:defRPr/>
            </a:pPr>
            <a:r>
              <a:rPr lang="en-US" altLang="ko-KR" baseline="0" dirty="0" smtClean="0"/>
              <a:t>During the past few years, we could achieve these </a:t>
            </a:r>
            <a:r>
              <a:rPr lang="en-US" altLang="ko-KR" baseline="0" dirty="0" smtClean="0"/>
              <a:t>sub-goals</a:t>
            </a:r>
            <a:r>
              <a:rPr lang="en-US" altLang="ko-KR" baseline="0" dirty="0" smtClean="0"/>
              <a:t>.</a:t>
            </a:r>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6</a:t>
            </a:fld>
            <a:endParaRPr lang="en-US" altLang="ko-KR"/>
          </a:p>
        </p:txBody>
      </p:sp>
    </p:spTree>
    <p:extLst>
      <p:ext uri="{BB962C8B-B14F-4D97-AF65-F5344CB8AC3E}">
        <p14:creationId xmlns="" xmlns:p14="http://schemas.microsoft.com/office/powerpoint/2010/main" val="42376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ko-KR" sz="1000" baseline="0" dirty="0" smtClean="0"/>
              <a:t>Specifically we could do this </a:t>
            </a:r>
            <a:r>
              <a:rPr lang="en-US" altLang="ko-KR" sz="1000" dirty="0" smtClean="0"/>
              <a:t>for</a:t>
            </a:r>
            <a:r>
              <a:rPr lang="en-US" altLang="ko-KR" sz="1000" baseline="0" dirty="0" smtClean="0"/>
              <a:t> one prominent benchmark model that has been </a:t>
            </a:r>
            <a:r>
              <a:rPr lang="en-US" altLang="ko-KR" sz="1000" baseline="0" dirty="0" smtClean="0"/>
              <a:t>employed for evaluating the ranking accuracy of algorithms in many applications</a:t>
            </a:r>
            <a:r>
              <a:rPr lang="en-US" altLang="ko-KR" sz="1000" baseline="0" dirty="0" smtClean="0"/>
              <a:t>.</a:t>
            </a:r>
          </a:p>
          <a:p>
            <a:endParaRPr lang="en-US" altLang="ko-KR" sz="1000" baseline="0" dirty="0" smtClean="0"/>
          </a:p>
          <a:p>
            <a:r>
              <a:rPr lang="en-US" altLang="ko-KR" sz="1000" baseline="0" dirty="0" smtClean="0"/>
              <a:t>In this model, there are two underlying assumptions. The first assumption is that there exists ground-truth preference scores of items, say n items, and these scores determine a ranking of items. The second assumption is that sample measurements are of the </a:t>
            </a:r>
            <a:r>
              <a:rPr lang="en-US" altLang="ko-KR" sz="1000" baseline="0" dirty="0" err="1" smtClean="0"/>
              <a:t>pairwise</a:t>
            </a:r>
            <a:r>
              <a:rPr lang="en-US" altLang="ko-KR" sz="1000" baseline="0" dirty="0" smtClean="0"/>
              <a:t> comparison information type, like movie A is preferred over movie B, </a:t>
            </a:r>
            <a:r>
              <a:rPr lang="en-US" altLang="ko-KR" sz="1000" baseline="0" dirty="0" smtClean="0"/>
              <a:t>or </a:t>
            </a:r>
            <a:r>
              <a:rPr lang="en-US" altLang="ko-KR" sz="1000" baseline="0" dirty="0" smtClean="0"/>
              <a:t>player A defeats player B. </a:t>
            </a:r>
          </a:p>
          <a:p>
            <a:endParaRPr lang="en-US" altLang="ko-KR" sz="1000" baseline="0" dirty="0" smtClean="0"/>
          </a:p>
          <a:p>
            <a:r>
              <a:rPr lang="en-US" altLang="ko-KR" sz="1000" baseline="0" dirty="0" smtClean="0"/>
              <a:t>For this model, we could do three things. First we characterized </a:t>
            </a:r>
            <a:r>
              <a:rPr lang="en-US" altLang="ko-KR" sz="1000" baseline="0" dirty="0" smtClean="0"/>
              <a:t>the fundamental limit on the data samples required for top-K ranking, up to some constant factor. Second, we could also develop a computationally-efficient low-complexity algorithm that can achieve the limit. Lastly, we could implement our algorithm on one of the popular distributed computing frameworks, called </a:t>
            </a:r>
            <a:r>
              <a:rPr lang="en-US" altLang="ko-KR" sz="1000" baseline="0" dirty="0" err="1" smtClean="0"/>
              <a:t>GraphLab</a:t>
            </a:r>
            <a:r>
              <a:rPr lang="en-US" altLang="ko-KR" sz="1000" baseline="0" dirty="0" smtClean="0"/>
              <a:t>, thereby offering enhanced scalability.</a:t>
            </a:r>
          </a:p>
          <a:p>
            <a:endParaRPr lang="en-US" altLang="ko-KR" sz="1000" baseline="0" dirty="0" smtClean="0"/>
          </a:p>
          <a:p>
            <a:r>
              <a:rPr lang="en-US" altLang="ko-KR" sz="1000" baseline="0" dirty="0" smtClean="0"/>
              <a:t>In this talk, I will present only the first and second parts.</a:t>
            </a:r>
          </a:p>
        </p:txBody>
      </p:sp>
      <p:sp>
        <p:nvSpPr>
          <p:cNvPr id="4" name="Slide Number Placeholder 3"/>
          <p:cNvSpPr>
            <a:spLocks noGrp="1"/>
          </p:cNvSpPr>
          <p:nvPr>
            <p:ph type="sldNum" sz="quarter" idx="10"/>
          </p:nvPr>
        </p:nvSpPr>
        <p:spPr/>
        <p:txBody>
          <a:bodyPr/>
          <a:lstStyle/>
          <a:p>
            <a:pPr>
              <a:defRPr/>
            </a:pPr>
            <a:fld id="{23974AF5-037B-4D1A-A25D-738FB1B31681}" type="slidenum">
              <a:rPr lang="en-US" altLang="ko-KR" smtClean="0"/>
              <a:pPr>
                <a:defRPr/>
              </a:pPr>
              <a:t>7</a:t>
            </a:fld>
            <a:endParaRPr lang="en-US" altLang="ko-KR"/>
          </a:p>
        </p:txBody>
      </p:sp>
    </p:spTree>
    <p:extLst>
      <p:ext uri="{BB962C8B-B14F-4D97-AF65-F5344CB8AC3E}">
        <p14:creationId xmlns="" xmlns:p14="http://schemas.microsoft.com/office/powerpoint/2010/main" val="42456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kumimoji="0" lang="en-US" altLang="ko-KR" kern="0" dirty="0" smtClean="0"/>
              <a:t>Let’s start</a:t>
            </a:r>
            <a:r>
              <a:rPr kumimoji="0" lang="en-US" altLang="ko-KR" kern="0" baseline="0" dirty="0" smtClean="0"/>
              <a:t> by considering the popular statistical model that we considered in this work. </a:t>
            </a:r>
          </a:p>
          <a:p>
            <a:pPr>
              <a:defRPr/>
            </a:pPr>
            <a:endParaRPr kumimoji="0" lang="en-US" altLang="ko-KR" kern="0" baseline="0" dirty="0" smtClean="0"/>
          </a:p>
          <a:p>
            <a:pPr>
              <a:defRPr/>
            </a:pPr>
            <a:r>
              <a:rPr kumimoji="0" lang="en-US" altLang="ko-KR" kern="0" baseline="0" dirty="0" smtClean="0"/>
              <a:t>As I mentioned earlier, there are two underlying assumptions. The first assumption is that </a:t>
            </a:r>
            <a:r>
              <a:rPr kumimoji="0" lang="en-US" altLang="ko-KR" kern="0" dirty="0" smtClean="0"/>
              <a:t>there </a:t>
            </a:r>
            <a:r>
              <a:rPr kumimoji="0" lang="en-US" altLang="ko-KR" kern="0" dirty="0" smtClean="0"/>
              <a:t>exists </a:t>
            </a:r>
            <a:r>
              <a:rPr kumimoji="0" lang="en-US" altLang="ko-KR" kern="0" dirty="0" smtClean="0"/>
              <a:t>ground-truth scores</a:t>
            </a:r>
            <a:r>
              <a:rPr kumimoji="0" lang="en-US" altLang="ko-KR" kern="0" baseline="0" dirty="0" smtClean="0"/>
              <a:t> of n items, say </a:t>
            </a:r>
            <a:r>
              <a:rPr kumimoji="0" lang="en-US" altLang="ko-KR" kern="0" dirty="0" smtClean="0"/>
              <a:t>w1,w2</a:t>
            </a:r>
            <a:r>
              <a:rPr kumimoji="0" lang="en-US" altLang="ko-KR" kern="0" dirty="0" smtClean="0"/>
              <a:t>, all the way up to </a:t>
            </a:r>
            <a:r>
              <a:rPr kumimoji="0" lang="en-US" altLang="ko-KR" kern="0" dirty="0" err="1" smtClean="0"/>
              <a:t>wn</a:t>
            </a:r>
            <a:r>
              <a:rPr kumimoji="0" lang="en-US" altLang="ko-KR" kern="0" dirty="0" smtClean="0"/>
              <a:t> and these scores determine </a:t>
            </a:r>
            <a:r>
              <a:rPr kumimoji="0" lang="en-US" altLang="ko-KR" kern="0" dirty="0" smtClean="0"/>
              <a:t>a </a:t>
            </a:r>
            <a:r>
              <a:rPr kumimoji="0" lang="en-US" altLang="ko-KR" kern="0" dirty="0" smtClean="0"/>
              <a:t>ranking of </a:t>
            </a:r>
            <a:r>
              <a:rPr kumimoji="0" lang="en-US" altLang="ko-KR" kern="0" dirty="0" smtClean="0"/>
              <a:t>items.</a:t>
            </a:r>
            <a:endParaRPr kumimoji="0" lang="en-US" altLang="ko-KR" kern="0" dirty="0" smtClean="0"/>
          </a:p>
          <a:p>
            <a:pPr>
              <a:defRPr/>
            </a:pPr>
            <a:endParaRPr kumimoji="0" lang="en-US" altLang="ko-KR" kern="0" dirty="0" smtClean="0"/>
          </a:p>
          <a:p>
            <a:pPr>
              <a:defRPr/>
            </a:pPr>
            <a:r>
              <a:rPr kumimoji="0" lang="en-US" altLang="ko-KR" kern="0" dirty="0" smtClean="0"/>
              <a:t>The</a:t>
            </a:r>
            <a:r>
              <a:rPr kumimoji="0" lang="en-US" altLang="ko-KR" kern="0" baseline="0" dirty="0" smtClean="0"/>
              <a:t> second assumption is that sample measurements are of the </a:t>
            </a:r>
            <a:r>
              <a:rPr kumimoji="0" lang="en-US" altLang="ko-KR" kern="0" dirty="0" err="1" smtClean="0"/>
              <a:t>pairwise</a:t>
            </a:r>
            <a:r>
              <a:rPr kumimoji="0" lang="en-US" altLang="ko-KR" kern="0" dirty="0" smtClean="0"/>
              <a:t> information type. Specifically</a:t>
            </a:r>
            <a:r>
              <a:rPr kumimoji="0" lang="en-US" altLang="ko-KR" kern="0" baseline="0" dirty="0" smtClean="0"/>
              <a:t> the information that we are given is </a:t>
            </a:r>
            <a:r>
              <a:rPr kumimoji="0" lang="en-US" altLang="ko-KR" kern="0" baseline="0" dirty="0" err="1" smtClean="0"/>
              <a:t>pairwise</a:t>
            </a:r>
            <a:r>
              <a:rPr kumimoji="0" lang="en-US" altLang="ko-KR" kern="0" baseline="0" dirty="0" smtClean="0"/>
              <a:t> </a:t>
            </a:r>
            <a:r>
              <a:rPr kumimoji="0" lang="en-US" altLang="ko-KR" kern="0" dirty="0" smtClean="0"/>
              <a:t>comparison </a:t>
            </a:r>
            <a:r>
              <a:rPr kumimoji="0" lang="en-US" altLang="ko-KR" kern="0" dirty="0" smtClean="0"/>
              <a:t>information associated with the scores of two items </a:t>
            </a:r>
            <a:r>
              <a:rPr kumimoji="0" lang="en-US" altLang="ko-KR" kern="0" dirty="0" smtClean="0"/>
              <a:t>involved. </a:t>
            </a:r>
          </a:p>
          <a:p>
            <a:pPr>
              <a:defRPr/>
            </a:pPr>
            <a:endParaRPr kumimoji="0" lang="en-US" altLang="ko-KR" kern="0" dirty="0" smtClean="0"/>
          </a:p>
          <a:p>
            <a:pPr>
              <a:defRPr/>
            </a:pPr>
            <a:r>
              <a:rPr kumimoji="0" lang="en-US" altLang="ko-KR" kern="0" dirty="0" smtClean="0"/>
              <a:t>But </a:t>
            </a:r>
            <a:r>
              <a:rPr kumimoji="0" lang="en-US" altLang="ko-KR" kern="0" dirty="0" smtClean="0"/>
              <a:t>there is a limitation. The limitation is that we are given “only partial pairs” of information. Specifically the set of partial pairs is determined by a so-called comparison graph. In this graph, an edge connection means that we get comparison information for the associated two items. For example, here we have an edge. So we get something, say Y34. In this model, the information that we get is a binary random variable, indicating whether or not item 3 is preferred over item 4. In the model, the probability of this event is determined by the relative scores of the two items involved. So it is a Bernoulli random variable with the following parameter: w3 over w3+w4. This </a:t>
            </a:r>
            <a:r>
              <a:rPr kumimoji="0" lang="en-US" altLang="ko-KR" kern="0" dirty="0" smtClean="0"/>
              <a:t>is </a:t>
            </a:r>
            <a:r>
              <a:rPr kumimoji="0" lang="en-US" altLang="ko-KR" kern="0" dirty="0" smtClean="0"/>
              <a:t>a kind of </a:t>
            </a:r>
            <a:r>
              <a:rPr kumimoji="0" lang="en-US" altLang="ko-KR" kern="0" dirty="0" smtClean="0"/>
              <a:t>making </a:t>
            </a:r>
            <a:r>
              <a:rPr kumimoji="0" lang="en-US" altLang="ko-KR" kern="0" dirty="0" smtClean="0"/>
              <a:t>sense. </a:t>
            </a:r>
          </a:p>
          <a:p>
            <a:pPr>
              <a:defRPr/>
            </a:pPr>
            <a:endParaRPr kumimoji="0" lang="en-US" altLang="ko-KR" kern="0" dirty="0" smtClean="0"/>
          </a:p>
        </p:txBody>
      </p:sp>
      <p:sp>
        <p:nvSpPr>
          <p:cNvPr id="47108" name="Slide Number Placeholder 3"/>
          <p:cNvSpPr>
            <a:spLocks noGrp="1"/>
          </p:cNvSpPr>
          <p:nvPr>
            <p:ph type="sldNum" sz="quarter" idx="5"/>
          </p:nvPr>
        </p:nvSpPr>
        <p:spPr>
          <a:noFill/>
        </p:spPr>
        <p:txBody>
          <a:bodyPr/>
          <a:lstStyle/>
          <a:p>
            <a:pPr defTabSz="928538"/>
            <a:fld id="{381496D0-8892-4368-994A-95481CC3B574}" type="slidenum">
              <a:rPr lang="en-US" altLang="ko-KR" smtClean="0">
                <a:latin typeface="굴림" charset="-127"/>
                <a:ea typeface="굴림" charset="-127"/>
              </a:rPr>
              <a:pPr defTabSz="928538"/>
              <a:t>8</a:t>
            </a:fld>
            <a:endParaRPr lang="en-US" altLang="ko-KR" dirty="0" smtClean="0">
              <a:latin typeface="굴림" charset="-127"/>
              <a:ea typeface="굴림"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4762500" y="6629400"/>
            <a:ext cx="4381500" cy="228600"/>
          </a:xfrm>
          <a:prstGeom prst="rect">
            <a:avLst/>
          </a:prstGeom>
          <a:noFill/>
          <a:ln>
            <a:noFill/>
          </a:ln>
          <a:extLst/>
        </p:spPr>
        <p:txBody>
          <a:bodyPr lIns="91434" tIns="45717" rIns="91434" bIns="45717" anchor="b"/>
          <a:lstStyle>
            <a:lvl1pPr eaLnBrk="0" hangingPunct="0">
              <a:defRPr kumimoji="1">
                <a:solidFill>
                  <a:schemeClr val="tx1"/>
                </a:solidFill>
                <a:latin typeface="Arial" charset="0"/>
                <a:ea typeface="굴림" charset="-127"/>
              </a:defRPr>
            </a:lvl1pPr>
            <a:lvl2pPr marL="742950" indent="-285750" eaLnBrk="0" hangingPunct="0">
              <a:defRPr kumimoji="1">
                <a:solidFill>
                  <a:schemeClr val="tx1"/>
                </a:solidFill>
                <a:latin typeface="Arial" charset="0"/>
                <a:ea typeface="굴림" charset="-127"/>
              </a:defRPr>
            </a:lvl2pPr>
            <a:lvl3pPr marL="1143000" indent="-228600" eaLnBrk="0" hangingPunct="0">
              <a:defRPr kumimoji="1">
                <a:solidFill>
                  <a:schemeClr val="tx1"/>
                </a:solidFill>
                <a:latin typeface="Arial" charset="0"/>
                <a:ea typeface="굴림" charset="-127"/>
              </a:defRPr>
            </a:lvl3pPr>
            <a:lvl4pPr marL="1600200" indent="-228600" eaLnBrk="0" hangingPunct="0">
              <a:defRPr kumimoji="1">
                <a:solidFill>
                  <a:schemeClr val="tx1"/>
                </a:solidFill>
                <a:latin typeface="Arial" charset="0"/>
                <a:ea typeface="굴림" charset="-127"/>
              </a:defRPr>
            </a:lvl4pPr>
            <a:lvl5pPr marL="2057400" indent="-228600" eaLnBrk="0" hangingPunct="0">
              <a:defRPr kumimoji="1">
                <a:solidFill>
                  <a:schemeClr val="tx1"/>
                </a:solidFill>
                <a:latin typeface="Arial" charset="0"/>
                <a:ea typeface="굴림" charset="-127"/>
              </a:defRPr>
            </a:lvl5pPr>
            <a:lvl6pPr marL="2514600" indent="-228600" eaLnBrk="0" fontAlgn="base" hangingPunct="0">
              <a:spcBef>
                <a:spcPct val="0"/>
              </a:spcBef>
              <a:spcAft>
                <a:spcPct val="0"/>
              </a:spcAft>
              <a:defRPr kumimoji="1">
                <a:solidFill>
                  <a:schemeClr val="tx1"/>
                </a:solidFill>
                <a:latin typeface="Arial" charset="0"/>
                <a:ea typeface="굴림" charset="-127"/>
              </a:defRPr>
            </a:lvl6pPr>
            <a:lvl7pPr marL="2971800" indent="-228600" eaLnBrk="0" fontAlgn="base" hangingPunct="0">
              <a:spcBef>
                <a:spcPct val="0"/>
              </a:spcBef>
              <a:spcAft>
                <a:spcPct val="0"/>
              </a:spcAft>
              <a:defRPr kumimoji="1">
                <a:solidFill>
                  <a:schemeClr val="tx1"/>
                </a:solidFill>
                <a:latin typeface="Arial" charset="0"/>
                <a:ea typeface="굴림" charset="-127"/>
              </a:defRPr>
            </a:lvl7pPr>
            <a:lvl8pPr marL="3429000" indent="-228600" eaLnBrk="0" fontAlgn="base" hangingPunct="0">
              <a:spcBef>
                <a:spcPct val="0"/>
              </a:spcBef>
              <a:spcAft>
                <a:spcPct val="0"/>
              </a:spcAft>
              <a:defRPr kumimoji="1">
                <a:solidFill>
                  <a:schemeClr val="tx1"/>
                </a:solidFill>
                <a:latin typeface="Arial" charset="0"/>
                <a:ea typeface="굴림" charset="-127"/>
              </a:defRPr>
            </a:lvl8pPr>
            <a:lvl9pPr marL="3886200" indent="-228600" eaLnBrk="0" fontAlgn="base" hangingPunct="0">
              <a:spcBef>
                <a:spcPct val="0"/>
              </a:spcBef>
              <a:spcAft>
                <a:spcPct val="0"/>
              </a:spcAft>
              <a:defRPr kumimoji="1">
                <a:solidFill>
                  <a:schemeClr val="tx1"/>
                </a:solidFill>
                <a:latin typeface="Arial" charset="0"/>
                <a:ea typeface="굴림" charset="-127"/>
              </a:defRPr>
            </a:lvl9pPr>
          </a:lstStyle>
          <a:p>
            <a:pPr algn="r" eaLnBrk="1" hangingPunct="1">
              <a:defRPr/>
            </a:pPr>
            <a:endParaRPr kumimoji="0" lang="en-US" altLang="ko-KR" sz="1200" b="1" smtClean="0">
              <a:solidFill>
                <a:schemeClr val="accent2"/>
              </a:solidFill>
            </a:endParaRPr>
          </a:p>
        </p:txBody>
      </p:sp>
      <p:sp>
        <p:nvSpPr>
          <p:cNvPr id="5" name="Text Box 5"/>
          <p:cNvSpPr txBox="1">
            <a:spLocks noChangeArrowheads="1"/>
          </p:cNvSpPr>
          <p:nvPr/>
        </p:nvSpPr>
        <p:spPr bwMode="auto">
          <a:xfrm>
            <a:off x="304800" y="5029200"/>
            <a:ext cx="184150" cy="457200"/>
          </a:xfrm>
          <a:prstGeom prst="rect">
            <a:avLst/>
          </a:prstGeom>
          <a:noFill/>
          <a:ln>
            <a:noFill/>
          </a:ln>
          <a:extLst/>
        </p:spPr>
        <p:txBody>
          <a:bodyPr wrap="none" lIns="91434" tIns="45717" rIns="91434" bIns="45717">
            <a:spAutoFit/>
          </a:bodyPr>
          <a:lstStyle>
            <a:lvl1pPr eaLnBrk="0" hangingPunct="0">
              <a:defRPr kumimoji="1">
                <a:solidFill>
                  <a:schemeClr val="tx1"/>
                </a:solidFill>
                <a:latin typeface="Arial" charset="0"/>
                <a:ea typeface="굴림" charset="-127"/>
              </a:defRPr>
            </a:lvl1pPr>
            <a:lvl2pPr marL="742950" indent="-285750" eaLnBrk="0" hangingPunct="0">
              <a:defRPr kumimoji="1">
                <a:solidFill>
                  <a:schemeClr val="tx1"/>
                </a:solidFill>
                <a:latin typeface="Arial" charset="0"/>
                <a:ea typeface="굴림" charset="-127"/>
              </a:defRPr>
            </a:lvl2pPr>
            <a:lvl3pPr marL="1143000" indent="-228600" eaLnBrk="0" hangingPunct="0">
              <a:defRPr kumimoji="1">
                <a:solidFill>
                  <a:schemeClr val="tx1"/>
                </a:solidFill>
                <a:latin typeface="Arial" charset="0"/>
                <a:ea typeface="굴림" charset="-127"/>
              </a:defRPr>
            </a:lvl3pPr>
            <a:lvl4pPr marL="1600200" indent="-228600" eaLnBrk="0" hangingPunct="0">
              <a:defRPr kumimoji="1">
                <a:solidFill>
                  <a:schemeClr val="tx1"/>
                </a:solidFill>
                <a:latin typeface="Arial" charset="0"/>
                <a:ea typeface="굴림" charset="-127"/>
              </a:defRPr>
            </a:lvl4pPr>
            <a:lvl5pPr marL="2057400" indent="-228600" eaLnBrk="0" hangingPunct="0">
              <a:defRPr kumimoji="1">
                <a:solidFill>
                  <a:schemeClr val="tx1"/>
                </a:solidFill>
                <a:latin typeface="Arial" charset="0"/>
                <a:ea typeface="굴림" charset="-127"/>
              </a:defRPr>
            </a:lvl5pPr>
            <a:lvl6pPr marL="2514600" indent="-228600" eaLnBrk="0" fontAlgn="base" hangingPunct="0">
              <a:spcBef>
                <a:spcPct val="0"/>
              </a:spcBef>
              <a:spcAft>
                <a:spcPct val="0"/>
              </a:spcAft>
              <a:defRPr kumimoji="1">
                <a:solidFill>
                  <a:schemeClr val="tx1"/>
                </a:solidFill>
                <a:latin typeface="Arial" charset="0"/>
                <a:ea typeface="굴림" charset="-127"/>
              </a:defRPr>
            </a:lvl6pPr>
            <a:lvl7pPr marL="2971800" indent="-228600" eaLnBrk="0" fontAlgn="base" hangingPunct="0">
              <a:spcBef>
                <a:spcPct val="0"/>
              </a:spcBef>
              <a:spcAft>
                <a:spcPct val="0"/>
              </a:spcAft>
              <a:defRPr kumimoji="1">
                <a:solidFill>
                  <a:schemeClr val="tx1"/>
                </a:solidFill>
                <a:latin typeface="Arial" charset="0"/>
                <a:ea typeface="굴림" charset="-127"/>
              </a:defRPr>
            </a:lvl7pPr>
            <a:lvl8pPr marL="3429000" indent="-228600" eaLnBrk="0" fontAlgn="base" hangingPunct="0">
              <a:spcBef>
                <a:spcPct val="0"/>
              </a:spcBef>
              <a:spcAft>
                <a:spcPct val="0"/>
              </a:spcAft>
              <a:defRPr kumimoji="1">
                <a:solidFill>
                  <a:schemeClr val="tx1"/>
                </a:solidFill>
                <a:latin typeface="Arial" charset="0"/>
                <a:ea typeface="굴림" charset="-127"/>
              </a:defRPr>
            </a:lvl8pPr>
            <a:lvl9pPr marL="3886200" indent="-228600" eaLnBrk="0" fontAlgn="base" hangingPunct="0">
              <a:spcBef>
                <a:spcPct val="0"/>
              </a:spcBef>
              <a:spcAft>
                <a:spcPct val="0"/>
              </a:spcAft>
              <a:defRPr kumimoji="1">
                <a:solidFill>
                  <a:schemeClr val="tx1"/>
                </a:solidFill>
                <a:latin typeface="Arial" charset="0"/>
                <a:ea typeface="굴림" charset="-127"/>
              </a:defRPr>
            </a:lvl9pPr>
          </a:lstStyle>
          <a:p>
            <a:pPr eaLnBrk="1" hangingPunct="1">
              <a:defRPr/>
            </a:pPr>
            <a:endParaRPr kumimoji="0" lang="en-US" altLang="ko-KR" sz="2400" smtClean="0">
              <a:latin typeface="Times New Roman" pitchFamily="18" charset="0"/>
            </a:endParaRPr>
          </a:p>
        </p:txBody>
      </p:sp>
      <p:sp>
        <p:nvSpPr>
          <p:cNvPr id="1196034" name="Rectangle 2"/>
          <p:cNvSpPr>
            <a:spLocks noGrp="1" noChangeArrowheads="1"/>
          </p:cNvSpPr>
          <p:nvPr>
            <p:ph type="ctrTitle"/>
          </p:nvPr>
        </p:nvSpPr>
        <p:spPr>
          <a:xfrm>
            <a:off x="228600" y="609600"/>
            <a:ext cx="7772400" cy="1676400"/>
          </a:xfrm>
        </p:spPr>
        <p:txBody>
          <a:bodyPr/>
          <a:lstStyle>
            <a:lvl1pPr>
              <a:defRPr/>
            </a:lvl1pPr>
          </a:lstStyle>
          <a:p>
            <a:r>
              <a:rPr lang="en-US" altLang="ko-KR"/>
              <a:t>Click to edit Master title style</a:t>
            </a:r>
          </a:p>
        </p:txBody>
      </p:sp>
      <p:sp>
        <p:nvSpPr>
          <p:cNvPr id="1196035" name="Rectangle 3"/>
          <p:cNvSpPr>
            <a:spLocks noGrp="1" noChangeArrowheads="1"/>
          </p:cNvSpPr>
          <p:nvPr>
            <p:ph type="subTitle" idx="1"/>
          </p:nvPr>
        </p:nvSpPr>
        <p:spPr>
          <a:xfrm>
            <a:off x="228600" y="2514600"/>
            <a:ext cx="5257800" cy="2209800"/>
          </a:xfrm>
        </p:spPr>
        <p:txBody>
          <a:bodyPr/>
          <a:lstStyle>
            <a:lvl1pPr marL="0" indent="0">
              <a:buFontTx/>
              <a:buNone/>
              <a:defRPr>
                <a:solidFill>
                  <a:srgbClr val="800000"/>
                </a:solidFill>
              </a:defRPr>
            </a:lvl1pPr>
          </a:lstStyle>
          <a:p>
            <a:r>
              <a:rPr lang="en-US" altLang="ko-KR"/>
              <a:t>Click to edit Master subtitle style</a:t>
            </a:r>
          </a:p>
        </p:txBody>
      </p:sp>
    </p:spTree>
    <p:extLst>
      <p:ext uri="{BB962C8B-B14F-4D97-AF65-F5344CB8AC3E}">
        <p14:creationId xmlns="" xmlns:p14="http://schemas.microsoft.com/office/powerpoint/2010/main" val="142798538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p:txBody>
          <a:bodyPr/>
          <a:lstStyle>
            <a:lvl1pPr>
              <a:defRPr/>
            </a:lvl1pPr>
          </a:lstStyle>
          <a:p>
            <a:pPr>
              <a:defRPr/>
            </a:pPr>
            <a:fld id="{5B34F4A8-5E5A-4334-BAFC-DD57F4599447}" type="slidenum">
              <a:rPr lang="en-US" altLang="ko-KR" smtClean="0"/>
              <a:pPr>
                <a:defRPr/>
              </a:pPr>
              <a:t>‹#›</a:t>
            </a:fld>
            <a:r>
              <a:rPr lang="en-US" altLang="ko-KR" dirty="0" smtClean="0"/>
              <a:t>/39</a:t>
            </a:r>
            <a:endParaRPr lang="en-US" altLang="ko-KR" dirty="0"/>
          </a:p>
        </p:txBody>
      </p:sp>
    </p:spTree>
    <p:extLst>
      <p:ext uri="{BB962C8B-B14F-4D97-AF65-F5344CB8AC3E}">
        <p14:creationId xmlns="" xmlns:p14="http://schemas.microsoft.com/office/powerpoint/2010/main" val="1221577526"/>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8740775"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ctr" anchorCtr="0" compatLnSpc="1">
            <a:prstTxWarp prst="textNoShape">
              <a:avLst/>
            </a:prstTxWarp>
          </a:bodyPr>
          <a:lstStyle/>
          <a:p>
            <a:pPr lvl="0"/>
            <a:r>
              <a:rPr lang="en-US" altLang="ko-KR" smtClean="0"/>
              <a:t>Click to edit Master title style</a:t>
            </a:r>
          </a:p>
        </p:txBody>
      </p:sp>
      <p:sp>
        <p:nvSpPr>
          <p:cNvPr id="1027" name="Rectangle 3"/>
          <p:cNvSpPr>
            <a:spLocks noGrp="1" noChangeArrowheads="1"/>
          </p:cNvSpPr>
          <p:nvPr>
            <p:ph type="body" idx="1"/>
          </p:nvPr>
        </p:nvSpPr>
        <p:spPr bwMode="auto">
          <a:xfrm>
            <a:off x="685800" y="1219200"/>
            <a:ext cx="7772400"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028" name="Line 4"/>
          <p:cNvSpPr>
            <a:spLocks noChangeShapeType="1"/>
          </p:cNvSpPr>
          <p:nvPr/>
        </p:nvSpPr>
        <p:spPr bwMode="auto">
          <a:xfrm>
            <a:off x="0" y="1066800"/>
            <a:ext cx="9144000" cy="0"/>
          </a:xfrm>
          <a:prstGeom prst="line">
            <a:avLst/>
          </a:prstGeom>
          <a:noFill/>
          <a:ln w="57150">
            <a:solidFill>
              <a:srgbClr val="800000"/>
            </a:solidFill>
            <a:round/>
            <a:headEnd/>
            <a:tailEnd/>
          </a:ln>
          <a:extLst>
            <a:ext uri="{909E8E84-426E-40dd-AFC4-6F175D3DCCD1}">
              <a14:hiddenFill xmlns="" xmlns:a14="http://schemas.microsoft.com/office/drawing/2010/main">
                <a:noFill/>
              </a14:hiddenFill>
            </a:ext>
          </a:extLst>
        </p:spPr>
        <p:txBody>
          <a:bodyPr/>
          <a:lstStyle/>
          <a:p>
            <a:endParaRPr lang="ko-KR" altLang="en-US"/>
          </a:p>
        </p:txBody>
      </p:sp>
      <p:sp>
        <p:nvSpPr>
          <p:cNvPr id="1195013" name="Rectangle 5"/>
          <p:cNvSpPr>
            <a:spLocks noGrp="1" noChangeArrowheads="1"/>
          </p:cNvSpPr>
          <p:nvPr>
            <p:ph type="sldNum" sz="quarter" idx="4"/>
          </p:nvPr>
        </p:nvSpPr>
        <p:spPr bwMode="auto">
          <a:xfrm>
            <a:off x="6788150" y="6426200"/>
            <a:ext cx="2133600" cy="242888"/>
          </a:xfrm>
          <a:prstGeom prst="rect">
            <a:avLst/>
          </a:prstGeom>
          <a:noFill/>
          <a:ln w="9525">
            <a:noFill/>
            <a:miter lim="800000"/>
            <a:headEnd/>
            <a:tailEnd/>
          </a:ln>
          <a:effectLst/>
        </p:spPr>
        <p:txBody>
          <a:bodyPr vert="horz" wrap="square" lIns="82351" tIns="41175" rIns="82351" bIns="41175" numCol="1" anchor="t" anchorCtr="0" compatLnSpc="1">
            <a:prstTxWarp prst="textNoShape">
              <a:avLst/>
            </a:prstTxWarp>
          </a:bodyPr>
          <a:lstStyle>
            <a:lvl1pPr algn="r" eaLnBrk="1" latinLnBrk="1" hangingPunct="1">
              <a:defRPr sz="1300" b="1"/>
            </a:lvl1pPr>
          </a:lstStyle>
          <a:p>
            <a:pPr>
              <a:defRPr/>
            </a:pPr>
            <a:fld id="{5B34F4A8-5E5A-4334-BAFC-DD57F4599447}" type="slidenum">
              <a:rPr lang="en-US" altLang="ko-KR" smtClean="0"/>
              <a:pPr>
                <a:defRPr/>
              </a:pPr>
              <a:t>‹#›</a:t>
            </a:fld>
            <a:r>
              <a:rPr lang="en-US" altLang="ko-KR" dirty="0" smtClean="0"/>
              <a:t>/39</a:t>
            </a:r>
            <a:endParaRPr lang="en-US" altLang="ko-KR" dirty="0"/>
          </a:p>
        </p:txBody>
      </p:sp>
    </p:spTree>
  </p:cSld>
  <p:clrMap bg1="lt1" tx1="dk1" bg2="lt2" tx2="dk2" accent1="accent1" accent2="accent2" accent3="accent3" accent4="accent4" accent5="accent5" accent6="accent6" hlink="hlink" folHlink="folHlink"/>
  <p:sldLayoutIdLst>
    <p:sldLayoutId id="2147484234" r:id="rId1"/>
    <p:sldLayoutId id="2147484235" r:id="rId2"/>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cs typeface="Arial" charset="0"/>
        </a:defRPr>
      </a:lvl2pPr>
      <a:lvl3pPr algn="l" rtl="0" eaLnBrk="0" fontAlgn="base" hangingPunct="0">
        <a:spcBef>
          <a:spcPct val="0"/>
        </a:spcBef>
        <a:spcAft>
          <a:spcPct val="0"/>
        </a:spcAft>
        <a:defRPr sz="3200" b="1">
          <a:solidFill>
            <a:schemeClr val="tx2"/>
          </a:solidFill>
          <a:latin typeface="Arial" charset="0"/>
          <a:cs typeface="Arial" charset="0"/>
        </a:defRPr>
      </a:lvl3pPr>
      <a:lvl4pPr algn="l" rtl="0" eaLnBrk="0" fontAlgn="base" hangingPunct="0">
        <a:spcBef>
          <a:spcPct val="0"/>
        </a:spcBef>
        <a:spcAft>
          <a:spcPct val="0"/>
        </a:spcAft>
        <a:defRPr sz="3200" b="1">
          <a:solidFill>
            <a:schemeClr val="tx2"/>
          </a:solidFill>
          <a:latin typeface="Arial" charset="0"/>
          <a:cs typeface="Arial" charset="0"/>
        </a:defRPr>
      </a:lvl4pPr>
      <a:lvl5pPr algn="l" rtl="0" eaLnBrk="0" fontAlgn="base" hangingPunct="0">
        <a:spcBef>
          <a:spcPct val="0"/>
        </a:spcBef>
        <a:spcAft>
          <a:spcPct val="0"/>
        </a:spcAft>
        <a:defRPr sz="3200" b="1">
          <a:solidFill>
            <a:schemeClr val="tx2"/>
          </a:solidFill>
          <a:latin typeface="Arial" charset="0"/>
          <a:cs typeface="Arial" charset="0"/>
        </a:defRPr>
      </a:lvl5pPr>
      <a:lvl6pPr marL="457200" algn="l" rtl="0" fontAlgn="base">
        <a:spcBef>
          <a:spcPct val="0"/>
        </a:spcBef>
        <a:spcAft>
          <a:spcPct val="0"/>
        </a:spcAft>
        <a:defRPr sz="3200" b="1">
          <a:solidFill>
            <a:schemeClr val="tx2"/>
          </a:solidFill>
          <a:latin typeface="Arial" charset="0"/>
          <a:cs typeface="Arial" charset="0"/>
        </a:defRPr>
      </a:lvl6pPr>
      <a:lvl7pPr marL="914400" algn="l" rtl="0" fontAlgn="base">
        <a:spcBef>
          <a:spcPct val="0"/>
        </a:spcBef>
        <a:spcAft>
          <a:spcPct val="0"/>
        </a:spcAft>
        <a:defRPr sz="3200" b="1">
          <a:solidFill>
            <a:schemeClr val="tx2"/>
          </a:solidFill>
          <a:latin typeface="Arial" charset="0"/>
          <a:cs typeface="Arial" charset="0"/>
        </a:defRPr>
      </a:lvl7pPr>
      <a:lvl8pPr marL="1371600" algn="l" rtl="0" fontAlgn="base">
        <a:spcBef>
          <a:spcPct val="0"/>
        </a:spcBef>
        <a:spcAft>
          <a:spcPct val="0"/>
        </a:spcAft>
        <a:defRPr sz="3200" b="1">
          <a:solidFill>
            <a:schemeClr val="tx2"/>
          </a:solidFill>
          <a:latin typeface="Arial" charset="0"/>
          <a:cs typeface="Arial" charset="0"/>
        </a:defRPr>
      </a:lvl8pPr>
      <a:lvl9pPr marL="1828800" algn="l" rtl="0" fontAlgn="base">
        <a:spcBef>
          <a:spcPct val="0"/>
        </a:spcBef>
        <a:spcAft>
          <a:spcPct val="0"/>
        </a:spcAft>
        <a:defRPr sz="32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jpeg"/><Relationship Id="rId18" Type="http://schemas.openxmlformats.org/officeDocument/2006/relationships/image" Target="../media/image25.jpeg"/><Relationship Id="rId3" Type="http://schemas.openxmlformats.org/officeDocument/2006/relationships/tags" Target="../tags/tag15.xml"/><Relationship Id="rId7" Type="http://schemas.openxmlformats.org/officeDocument/2006/relationships/notesSlide" Target="../notesSlides/notesSlide10.xml"/><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tags" Target="../tags/tag14.xml"/><Relationship Id="rId16" Type="http://schemas.openxmlformats.org/officeDocument/2006/relationships/image" Target="../media/image23.jpeg"/><Relationship Id="rId20" Type="http://schemas.openxmlformats.org/officeDocument/2006/relationships/image" Target="../media/image13.png"/><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18.jpeg"/><Relationship Id="rId5" Type="http://schemas.openxmlformats.org/officeDocument/2006/relationships/tags" Target="../tags/tag17.xml"/><Relationship Id="rId15" Type="http://schemas.openxmlformats.org/officeDocument/2006/relationships/image" Target="../media/image22.jpe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tags" Target="../tags/tag16.xml"/><Relationship Id="rId9" Type="http://schemas.openxmlformats.org/officeDocument/2006/relationships/image" Target="../media/image15.png"/><Relationship Id="rId14"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tags" Target="../tags/tag20.xml"/><Relationship Id="rId7" Type="http://schemas.openxmlformats.org/officeDocument/2006/relationships/notesSlide" Target="../notesSlides/notesSlide11.xml"/><Relationship Id="rId12" Type="http://schemas.openxmlformats.org/officeDocument/2006/relationships/image" Target="../media/image17.png"/><Relationship Id="rId17" Type="http://schemas.openxmlformats.org/officeDocument/2006/relationships/image" Target="../media/image22.jpeg"/><Relationship Id="rId2" Type="http://schemas.openxmlformats.org/officeDocument/2006/relationships/tags" Target="../tags/tag19.xml"/><Relationship Id="rId16" Type="http://schemas.openxmlformats.org/officeDocument/2006/relationships/image" Target="../media/image21.jpeg"/><Relationship Id="rId20" Type="http://schemas.openxmlformats.org/officeDocument/2006/relationships/image" Target="../media/image25.jpeg"/><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14.png"/><Relationship Id="rId5" Type="http://schemas.openxmlformats.org/officeDocument/2006/relationships/tags" Target="../tags/tag22.xml"/><Relationship Id="rId15" Type="http://schemas.openxmlformats.org/officeDocument/2006/relationships/image" Target="../media/image20.jpeg"/><Relationship Id="rId10" Type="http://schemas.openxmlformats.org/officeDocument/2006/relationships/image" Target="../media/image13.png"/><Relationship Id="rId19" Type="http://schemas.openxmlformats.org/officeDocument/2006/relationships/image" Target="../media/image24.jpeg"/><Relationship Id="rId4" Type="http://schemas.openxmlformats.org/officeDocument/2006/relationships/tags" Target="../tags/tag21.xml"/><Relationship Id="rId9" Type="http://schemas.openxmlformats.org/officeDocument/2006/relationships/image" Target="../media/image15.png"/><Relationship Id="rId1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0.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9.png"/><Relationship Id="rId2" Type="http://schemas.openxmlformats.org/officeDocument/2006/relationships/tags" Target="../tags/tag24.xml"/><Relationship Id="rId16" Type="http://schemas.openxmlformats.org/officeDocument/2006/relationships/image" Target="../media/image33.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8.png"/><Relationship Id="rId5" Type="http://schemas.openxmlformats.org/officeDocument/2006/relationships/tags" Target="../tags/tag27.xml"/><Relationship Id="rId1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tags" Target="../tags/tag26.xml"/><Relationship Id="rId9" Type="http://schemas.openxmlformats.org/officeDocument/2006/relationships/notesSlide" Target="../notesSlides/notesSlide12.xm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2.xml"/><Relationship Id="rId7" Type="http://schemas.openxmlformats.org/officeDocument/2006/relationships/image" Target="../media/image3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8.xml"/><Relationship Id="rId7" Type="http://schemas.openxmlformats.org/officeDocument/2006/relationships/notesSlide" Target="../notesSlides/notesSlide1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40.xml"/><Relationship Id="rId10" Type="http://schemas.openxmlformats.org/officeDocument/2006/relationships/image" Target="../media/image36.png"/><Relationship Id="rId4" Type="http://schemas.openxmlformats.org/officeDocument/2006/relationships/tags" Target="../tags/tag39.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39.png"/><Relationship Id="rId2" Type="http://schemas.openxmlformats.org/officeDocument/2006/relationships/tags" Target="../tags/tag42.xml"/><Relationship Id="rId16" Type="http://schemas.openxmlformats.org/officeDocument/2006/relationships/image" Target="../media/image43.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37.png"/><Relationship Id="rId5" Type="http://schemas.openxmlformats.org/officeDocument/2006/relationships/tags" Target="../tags/tag45.xml"/><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tags" Target="../tags/tag44.xml"/><Relationship Id="rId9" Type="http://schemas.openxmlformats.org/officeDocument/2006/relationships/notesSlide" Target="../notesSlides/notesSlide16.xml"/><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45.png"/><Relationship Id="rId2" Type="http://schemas.openxmlformats.org/officeDocument/2006/relationships/tags" Target="../tags/tag49.xml"/><Relationship Id="rId16" Type="http://schemas.openxmlformats.org/officeDocument/2006/relationships/image" Target="../media/image48.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41.png"/><Relationship Id="rId5" Type="http://schemas.openxmlformats.org/officeDocument/2006/relationships/tags" Target="../tags/tag52.xml"/><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tags" Target="../tags/tag51.xml"/><Relationship Id="rId9" Type="http://schemas.openxmlformats.org/officeDocument/2006/relationships/notesSlide" Target="../notesSlides/notesSlide17.xml"/><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0.pn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41.png"/><Relationship Id="rId2" Type="http://schemas.openxmlformats.org/officeDocument/2006/relationships/tags" Target="../tags/tag56.xml"/><Relationship Id="rId16" Type="http://schemas.openxmlformats.org/officeDocument/2006/relationships/image" Target="../media/image48.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49.png"/><Relationship Id="rId5" Type="http://schemas.openxmlformats.org/officeDocument/2006/relationships/tags" Target="../tags/tag59.xml"/><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tags" Target="../tags/tag58.xml"/><Relationship Id="rId9" Type="http://schemas.openxmlformats.org/officeDocument/2006/relationships/notesSlide" Target="../notesSlides/notesSlide18.xml"/><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media/media1.wmv"/><Relationship Id="rId5" Type="http://schemas.openxmlformats.org/officeDocument/2006/relationships/image" Target="../media/image2.png"/><Relationship Id="rId4" Type="http://schemas.microsoft.com/office/2007/relationships/media" Target="../media/media1.wm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21.xml.rels><?xml version="1.0" encoding="UTF-8" standalone="yes"?>
<Relationships xmlns="http://schemas.openxmlformats.org/package/2006/relationships"><Relationship Id="rId8" Type="http://schemas.microsoft.com/office/2007/relationships/media" Target="../media/media3.wmv"/><Relationship Id="rId3" Type="http://schemas.openxmlformats.org/officeDocument/2006/relationships/video" Target="../media/media3.wmv"/><Relationship Id="rId7" Type="http://schemas.openxmlformats.org/officeDocument/2006/relationships/image" Target="../media/image51.png"/><Relationship Id="rId2" Type="http://schemas.openxmlformats.org/officeDocument/2006/relationships/video" Target="../media/media2.wmv"/><Relationship Id="rId1" Type="http://schemas.openxmlformats.org/officeDocument/2006/relationships/tags" Target="../tags/tag63.xml"/><Relationship Id="rId6" Type="http://schemas.microsoft.com/office/2007/relationships/media" Target="../media/media2.wmv"/><Relationship Id="rId11" Type="http://schemas.openxmlformats.org/officeDocument/2006/relationships/image" Target="../media/image54.png"/><Relationship Id="rId5" Type="http://schemas.openxmlformats.org/officeDocument/2006/relationships/notesSlide" Target="../notesSlides/notesSlide21.xml"/><Relationship Id="rId10" Type="http://schemas.openxmlformats.org/officeDocument/2006/relationships/image" Target="../media/image53.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58.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57.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5.xml"/><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hyperlink" Target="http://arxiv.org/abs/1504.0721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1.xml"/><Relationship Id="rId7" Type="http://schemas.openxmlformats.org/officeDocument/2006/relationships/image" Target="../media/image3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34.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68.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66.png"/><Relationship Id="rId5" Type="http://schemas.openxmlformats.org/officeDocument/2006/relationships/tags" Target="../tags/tag76.xml"/><Relationship Id="rId10" Type="http://schemas.openxmlformats.org/officeDocument/2006/relationships/image" Target="../media/image65.png"/><Relationship Id="rId4" Type="http://schemas.openxmlformats.org/officeDocument/2006/relationships/tags" Target="../tags/tag75.xml"/><Relationship Id="rId9" Type="http://schemas.openxmlformats.org/officeDocument/2006/relationships/image" Target="../media/image64.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80.xml"/><Relationship Id="rId7" Type="http://schemas.openxmlformats.org/officeDocument/2006/relationships/image" Target="../media/image6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65.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notesSlide" Target="../notesSlides/notesSlide9.xml"/><Relationship Id="rId12" Type="http://schemas.openxmlformats.org/officeDocument/2006/relationships/image" Target="../media/image1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2.xml"/><Relationship Id="rId11" Type="http://schemas.openxmlformats.org/officeDocument/2006/relationships/image" Target="../media/image15.png"/><Relationship Id="rId5" Type="http://schemas.openxmlformats.org/officeDocument/2006/relationships/tags" Target="../tags/tag12.xml"/><Relationship Id="rId10" Type="http://schemas.openxmlformats.org/officeDocument/2006/relationships/image" Target="../media/image14.png"/><Relationship Id="rId4" Type="http://schemas.openxmlformats.org/officeDocument/2006/relationships/tags" Target="../tags/tag11.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4925" y="548159"/>
            <a:ext cx="9074150" cy="1666875"/>
          </a:xfrm>
        </p:spPr>
        <p:txBody>
          <a:bodyPr/>
          <a:lstStyle/>
          <a:p>
            <a:pPr algn="ctr" eaLnBrk="1" hangingPunct="1"/>
            <a:r>
              <a:rPr lang="en-US" altLang="ko-KR" sz="4000" dirty="0" smtClean="0">
                <a:ea typeface="Microsoft JhengHei Light" panose="020B0304030504040204"/>
              </a:rPr>
              <a:t>Efficient and Scalable</a:t>
            </a:r>
            <a:br>
              <a:rPr lang="en-US" altLang="ko-KR" sz="4000" dirty="0" smtClean="0">
                <a:ea typeface="Microsoft JhengHei Light" panose="020B0304030504040204"/>
              </a:rPr>
            </a:br>
            <a:r>
              <a:rPr lang="en-US" altLang="ko-KR" sz="4000" dirty="0" smtClean="0">
                <a:ea typeface="Microsoft JhengHei Light" panose="020B0304030504040204"/>
              </a:rPr>
              <a:t>Top-</a:t>
            </a:r>
            <a:r>
              <a:rPr lang="en-US" altLang="ko-KR" sz="4000" i="1" dirty="0" smtClean="0">
                <a:ea typeface="Microsoft JhengHei Light" panose="020B0304030504040204"/>
              </a:rPr>
              <a:t>K</a:t>
            </a:r>
            <a:r>
              <a:rPr lang="en-US" altLang="ko-KR" sz="4000" dirty="0" smtClean="0">
                <a:ea typeface="Microsoft JhengHei Light" panose="020B0304030504040204"/>
              </a:rPr>
              <a:t> Ranking</a:t>
            </a:r>
            <a:endParaRPr lang="en-US" altLang="ko-KR" sz="4400" dirty="0" smtClean="0">
              <a:ea typeface="Microsoft JhengHei Light" panose="020B0304030504040204"/>
            </a:endParaRPr>
          </a:p>
        </p:txBody>
      </p:sp>
      <p:sp>
        <p:nvSpPr>
          <p:cNvPr id="4099" name="Text Box 4"/>
          <p:cNvSpPr txBox="1">
            <a:spLocks noChangeArrowheads="1"/>
          </p:cNvSpPr>
          <p:nvPr>
            <p:custDataLst>
              <p:tags r:id="rId1"/>
            </p:custDataLst>
          </p:nvPr>
        </p:nvSpPr>
        <p:spPr bwMode="auto">
          <a:xfrm>
            <a:off x="0" y="6858000"/>
            <a:ext cx="91440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latinLnBrk="0" hangingPunct="1"/>
            <a:r>
              <a:rPr kumimoji="0" lang="en-US" altLang="ko-KR" dirty="0" err="1"/>
              <a:t>TexPoint</a:t>
            </a:r>
            <a:r>
              <a:rPr kumimoji="0" lang="en-US" altLang="ko-KR" dirty="0"/>
              <a:t> fonts used in EMF. </a:t>
            </a:r>
          </a:p>
          <a:p>
            <a:pPr algn="ctr" eaLnBrk="1" latinLnBrk="0" hangingPunct="1"/>
            <a:r>
              <a:rPr kumimoji="0" lang="en-US" altLang="ko-KR" dirty="0"/>
              <a:t>Read the </a:t>
            </a:r>
            <a:r>
              <a:rPr kumimoji="0" lang="en-US" altLang="ko-KR" dirty="0" err="1"/>
              <a:t>TexPoint</a:t>
            </a:r>
            <a:r>
              <a:rPr kumimoji="0" lang="en-US" altLang="ko-KR" dirty="0"/>
              <a:t> manual before you delete this box.: </a:t>
            </a:r>
            <a:r>
              <a:rPr kumimoji="0" lang="en-US" altLang="ko-KR" dirty="0">
                <a:latin typeface="cmmi10" pitchFamily="34" charset="0"/>
              </a:rPr>
              <a:t>A</a:t>
            </a:r>
            <a:r>
              <a:rPr kumimoji="0" lang="en-US" altLang="ko-KR" dirty="0">
                <a:latin typeface="cmr10" pitchFamily="34" charset="0"/>
              </a:rPr>
              <a:t>A</a:t>
            </a:r>
            <a:r>
              <a:rPr kumimoji="0" lang="en-US" altLang="ko-KR" dirty="0">
                <a:latin typeface="cmsy10orig" pitchFamily="34" charset="0"/>
              </a:rPr>
              <a:t>A</a:t>
            </a:r>
            <a:r>
              <a:rPr kumimoji="0" lang="en-US" altLang="ko-KR" dirty="0">
                <a:latin typeface="cmbx10" pitchFamily="34" charset="0"/>
              </a:rPr>
              <a:t>A</a:t>
            </a:r>
            <a:r>
              <a:rPr kumimoji="0" lang="en-US" altLang="ko-KR" dirty="0">
                <a:latin typeface="cmmi7" pitchFamily="34" charset="0"/>
              </a:rPr>
              <a:t>A</a:t>
            </a:r>
            <a:r>
              <a:rPr kumimoji="0" lang="en-US" altLang="ko-KR" dirty="0">
                <a:latin typeface="cmr7" pitchFamily="34" charset="0"/>
              </a:rPr>
              <a:t>A</a:t>
            </a:r>
            <a:r>
              <a:rPr kumimoji="0" lang="en-US" altLang="ko-KR" dirty="0">
                <a:latin typeface="cmex10" pitchFamily="34" charset="0"/>
              </a:rPr>
              <a:t>A</a:t>
            </a:r>
            <a:r>
              <a:rPr kumimoji="0" lang="en-US" altLang="ko-KR" dirty="0">
                <a:latin typeface="cmsy7" pitchFamily="34" charset="0"/>
              </a:rPr>
              <a:t>A</a:t>
            </a:r>
            <a:r>
              <a:rPr kumimoji="0" lang="en-US" altLang="ko-KR" dirty="0">
                <a:latin typeface="cmmi5" pitchFamily="34" charset="0"/>
              </a:rPr>
              <a:t>A</a:t>
            </a:r>
            <a:r>
              <a:rPr kumimoji="0" lang="en-US" altLang="ko-KR" dirty="0">
                <a:latin typeface="cmr5" pitchFamily="34" charset="0"/>
              </a:rPr>
              <a:t>A</a:t>
            </a:r>
            <a:r>
              <a:rPr kumimoji="0" lang="en-US" altLang="ko-KR" dirty="0">
                <a:latin typeface="cmss10" pitchFamily="34" charset="0"/>
              </a:rPr>
              <a:t>A</a:t>
            </a:r>
            <a:r>
              <a:rPr kumimoji="0" lang="en-US" altLang="ko-KR" dirty="0">
                <a:latin typeface="cmbx7" pitchFamily="34" charset="0"/>
              </a:rPr>
              <a:t>A</a:t>
            </a:r>
            <a:r>
              <a:rPr kumimoji="0" lang="en-US" altLang="ko-KR" dirty="0">
                <a:latin typeface="msam7" pitchFamily="34" charset="0"/>
              </a:rPr>
              <a:t>A</a:t>
            </a:r>
            <a:r>
              <a:rPr kumimoji="0" lang="en-US" altLang="ko-KR" dirty="0">
                <a:latin typeface="CMTI10" pitchFamily="34" charset="0"/>
              </a:rPr>
              <a:t>A</a:t>
            </a:r>
            <a:r>
              <a:rPr kumimoji="0" lang="en-US" altLang="ko-KR" dirty="0">
                <a:latin typeface="MSBM10" pitchFamily="34" charset="0"/>
              </a:rPr>
              <a:t>A</a:t>
            </a:r>
            <a:r>
              <a:rPr kumimoji="0" lang="en-US" altLang="ko-KR" dirty="0">
                <a:latin typeface="msam10" pitchFamily="34" charset="0"/>
              </a:rPr>
              <a:t>A</a:t>
            </a:r>
            <a:r>
              <a:rPr kumimoji="0" lang="en-US" altLang="ko-KR" dirty="0">
                <a:latin typeface="cmmib10" pitchFamily="34" charset="0"/>
              </a:rPr>
              <a:t>A</a:t>
            </a:r>
            <a:r>
              <a:rPr kumimoji="0" lang="en-US" altLang="ko-KR" dirty="0">
                <a:latin typeface="cmsy5" pitchFamily="34" charset="0"/>
              </a:rPr>
              <a:t>A</a:t>
            </a:r>
            <a:r>
              <a:rPr kumimoji="0" lang="en-US" altLang="ko-KR" dirty="0">
                <a:latin typeface="cmss8" pitchFamily="34" charset="0"/>
              </a:rPr>
              <a:t>A</a:t>
            </a:r>
            <a:r>
              <a:rPr kumimoji="0" lang="en-US" altLang="ko-KR" dirty="0">
                <a:latin typeface="msbm7" pitchFamily="34" charset="0"/>
              </a:rPr>
              <a:t>A</a:t>
            </a:r>
            <a:endParaRPr kumimoji="0" lang="en-US" altLang="ko-KR" dirty="0">
              <a:latin typeface="cmss8" pitchFamily="34" charset="0"/>
            </a:endParaRPr>
          </a:p>
        </p:txBody>
      </p:sp>
      <p:sp>
        <p:nvSpPr>
          <p:cNvPr id="4100" name="Rectangle 3"/>
          <p:cNvSpPr>
            <a:spLocks noGrp="1" noChangeArrowheads="1"/>
          </p:cNvSpPr>
          <p:nvPr>
            <p:ph type="subTitle" idx="1"/>
          </p:nvPr>
        </p:nvSpPr>
        <p:spPr>
          <a:xfrm>
            <a:off x="718344" y="3932535"/>
            <a:ext cx="7707312" cy="936625"/>
          </a:xfrm>
        </p:spPr>
        <p:txBody>
          <a:bodyPr/>
          <a:lstStyle/>
          <a:p>
            <a:pPr algn="ctr" eaLnBrk="1" hangingPunct="1"/>
            <a:r>
              <a:rPr lang="en-US" altLang="ko-KR" dirty="0" smtClean="0">
                <a:latin typeface="+mj-lt"/>
                <a:ea typeface="돋움" panose="020B0600000101010101" pitchFamily="50" charset="-127"/>
              </a:rPr>
              <a:t>Princeton University</a:t>
            </a:r>
          </a:p>
          <a:p>
            <a:pPr algn="ctr" eaLnBrk="1" hangingPunct="1"/>
            <a:r>
              <a:rPr lang="en-US" altLang="ko-KR" dirty="0" smtClean="0">
                <a:ea typeface="굴림" panose="020B0600000101010101" pitchFamily="50" charset="-127"/>
              </a:rPr>
              <a:t>Sep</a:t>
            </a:r>
            <a:r>
              <a:rPr lang="en-US" altLang="ko-KR" dirty="0">
                <a:ea typeface="굴림" panose="020B0600000101010101" pitchFamily="50" charset="-127"/>
              </a:rPr>
              <a:t>t</a:t>
            </a:r>
            <a:r>
              <a:rPr lang="en-US" altLang="ko-KR" dirty="0" smtClean="0">
                <a:ea typeface="굴림" panose="020B0600000101010101" pitchFamily="50" charset="-127"/>
              </a:rPr>
              <a:t>. 29, 2015 </a:t>
            </a:r>
          </a:p>
        </p:txBody>
      </p:sp>
      <p:sp>
        <p:nvSpPr>
          <p:cNvPr id="4101" name="Rectangle 10"/>
          <p:cNvSpPr>
            <a:spLocks noChangeArrowheads="1"/>
          </p:cNvSpPr>
          <p:nvPr/>
        </p:nvSpPr>
        <p:spPr bwMode="auto">
          <a:xfrm>
            <a:off x="1621632" y="2564383"/>
            <a:ext cx="5900737"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4" tIns="45717" rIns="91434" bIns="45717"/>
          <a:lstStyle>
            <a:lvl1pPr eaLnBrk="0" hangingPunct="0">
              <a:defRPr kumimoji="1">
                <a:solidFill>
                  <a:schemeClr val="tx1"/>
                </a:solidFill>
                <a:latin typeface="Arial" panose="020B0604020202020204" pitchFamily="34" charset="0"/>
                <a:ea typeface="굴림" panose="020B0600000101010101" pitchFamily="50" charset="-127"/>
              </a:defRPr>
            </a:lvl1pPr>
            <a:lvl2pPr marL="742950" indent="-285750" eaLnBrk="0" hangingPunct="0">
              <a:defRPr kumimoji="1">
                <a:solidFill>
                  <a:schemeClr val="tx1"/>
                </a:solidFill>
                <a:latin typeface="Arial" panose="020B0604020202020204" pitchFamily="34" charset="0"/>
                <a:ea typeface="굴림" panose="020B0600000101010101" pitchFamily="50" charset="-127"/>
              </a:defRPr>
            </a:lvl2pPr>
            <a:lvl3pPr marL="1143000" indent="-228600" eaLnBrk="0" hangingPunct="0">
              <a:defRPr kumimoji="1">
                <a:solidFill>
                  <a:schemeClr val="tx1"/>
                </a:solidFill>
                <a:latin typeface="Arial" panose="020B0604020202020204" pitchFamily="34" charset="0"/>
                <a:ea typeface="굴림" panose="020B0600000101010101" pitchFamily="50" charset="-127"/>
              </a:defRPr>
            </a:lvl3pPr>
            <a:lvl4pPr marL="1600200" indent="-228600" eaLnBrk="0" hangingPunct="0">
              <a:defRPr kumimoji="1">
                <a:solidFill>
                  <a:schemeClr val="tx1"/>
                </a:solidFill>
                <a:latin typeface="Arial" panose="020B0604020202020204" pitchFamily="34" charset="0"/>
                <a:ea typeface="굴림" panose="020B0600000101010101" pitchFamily="50" charset="-127"/>
              </a:defRPr>
            </a:lvl4pPr>
            <a:lvl5pPr marL="2057400" indent="-228600" eaLnBrk="0" hangingPunct="0">
              <a:defRPr kumimoji="1">
                <a:solidFill>
                  <a:schemeClr val="tx1"/>
                </a:solidFill>
                <a:latin typeface="Arial" panose="020B0604020202020204" pitchFamily="34" charset="0"/>
                <a:ea typeface="굴림"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latinLnBrk="0" hangingPunct="1">
              <a:spcBef>
                <a:spcPct val="20000"/>
              </a:spcBef>
            </a:pPr>
            <a:r>
              <a:rPr kumimoji="0" lang="en-US" altLang="ko-KR" sz="2400" dirty="0" err="1">
                <a:solidFill>
                  <a:srgbClr val="800000"/>
                </a:solidFill>
              </a:rPr>
              <a:t>Changho</a:t>
            </a:r>
            <a:r>
              <a:rPr kumimoji="0" lang="en-US" altLang="ko-KR" sz="2400" dirty="0">
                <a:solidFill>
                  <a:srgbClr val="800000"/>
                </a:solidFill>
              </a:rPr>
              <a:t> </a:t>
            </a:r>
            <a:r>
              <a:rPr kumimoji="0" lang="en-US" altLang="ko-KR" sz="2400" dirty="0" err="1">
                <a:solidFill>
                  <a:srgbClr val="800000"/>
                </a:solidFill>
              </a:rPr>
              <a:t>Suh</a:t>
            </a:r>
            <a:endParaRPr kumimoji="0" lang="en-US" altLang="ko-KR" sz="2400" dirty="0">
              <a:solidFill>
                <a:srgbClr val="800000"/>
              </a:solidFill>
            </a:endParaRPr>
          </a:p>
          <a:p>
            <a:pPr algn="ctr" eaLnBrk="1" latinLnBrk="0" hangingPunct="1">
              <a:spcBef>
                <a:spcPct val="20000"/>
              </a:spcBef>
            </a:pPr>
            <a:r>
              <a:rPr kumimoji="0" lang="en-US" altLang="ko-KR" sz="2400" dirty="0">
                <a:solidFill>
                  <a:srgbClr val="800000"/>
                </a:solidFill>
              </a:rPr>
              <a:t>KAIST</a:t>
            </a:r>
          </a:p>
        </p:txBody>
      </p:sp>
      <p:sp>
        <p:nvSpPr>
          <p:cNvPr id="6" name="Rectangle 3"/>
          <p:cNvSpPr txBox="1">
            <a:spLocks noChangeArrowheads="1"/>
          </p:cNvSpPr>
          <p:nvPr/>
        </p:nvSpPr>
        <p:spPr bwMode="auto">
          <a:xfrm>
            <a:off x="107950" y="5815856"/>
            <a:ext cx="5364163" cy="935037"/>
          </a:xfrm>
          <a:prstGeom prst="rect">
            <a:avLst/>
          </a:prstGeom>
          <a:noFill/>
          <a:ln w="9525">
            <a:noFill/>
            <a:miter lim="800000"/>
            <a:headEnd/>
            <a:tailEnd/>
          </a:ln>
        </p:spPr>
        <p:txBody>
          <a:bodyPr lIns="91434" tIns="45717" rIns="91434" bIns="45717"/>
          <a:lstStyle/>
          <a:p>
            <a:pPr latinLnBrk="0">
              <a:spcBef>
                <a:spcPct val="20000"/>
              </a:spcBef>
              <a:defRPr/>
            </a:pPr>
            <a:r>
              <a:rPr kumimoji="0" lang="en-US" altLang="ko-KR" sz="2400" kern="0" dirty="0">
                <a:latin typeface="+mn-lt"/>
              </a:rPr>
              <a:t>Joint work with Dr. Yuxin Chen </a:t>
            </a:r>
            <a:br>
              <a:rPr kumimoji="0" lang="en-US" altLang="ko-KR" sz="2400" kern="0" dirty="0">
                <a:latin typeface="+mn-lt"/>
              </a:rPr>
            </a:br>
            <a:r>
              <a:rPr kumimoji="0" lang="en-US" altLang="ko-KR" sz="2000" kern="0" dirty="0">
                <a:latin typeface="+mn-lt"/>
              </a:rPr>
              <a:t>(</a:t>
            </a:r>
            <a:r>
              <a:rPr kumimoji="0" lang="en-US" altLang="ko-KR" sz="2000" kern="0" dirty="0" err="1">
                <a:latin typeface="+mn-lt"/>
              </a:rPr>
              <a:t>postdoc</a:t>
            </a:r>
            <a:r>
              <a:rPr kumimoji="0" lang="en-US" altLang="ko-KR" sz="2000" kern="0" dirty="0">
                <a:latin typeface="+mn-lt"/>
              </a:rPr>
              <a:t> in Prof. Emmanuel </a:t>
            </a:r>
            <a:r>
              <a:rPr kumimoji="0" lang="en-US" altLang="ko-KR" sz="2000" kern="0" dirty="0" err="1">
                <a:latin typeface="+mn-lt"/>
              </a:rPr>
              <a:t>Candes’s</a:t>
            </a:r>
            <a:r>
              <a:rPr kumimoji="0" lang="en-US" altLang="ko-KR" sz="2000" kern="0" dirty="0">
                <a:latin typeface="+mn-lt"/>
              </a:rPr>
              <a:t> group)</a:t>
            </a:r>
          </a:p>
        </p:txBody>
      </p:sp>
      <p:pic>
        <p:nvPicPr>
          <p:cNvPr id="7" name="Picture 8" descr="alt text"/>
          <p:cNvPicPr>
            <a:picLocks noChangeAspect="1" noChangeArrowheads="1"/>
          </p:cNvPicPr>
          <p:nvPr/>
        </p:nvPicPr>
        <p:blipFill>
          <a:blip r:embed="rId4" cstate="print"/>
          <a:srcRect/>
          <a:stretch>
            <a:fillRect/>
          </a:stretch>
        </p:blipFill>
        <p:spPr bwMode="auto">
          <a:xfrm>
            <a:off x="6115436" y="4839591"/>
            <a:ext cx="3030240" cy="2019666"/>
          </a:xfrm>
          <a:prstGeom prst="rect">
            <a:avLst/>
          </a:prstGeom>
          <a:noFill/>
          <a:ln w="9525">
            <a:noFill/>
            <a:miter lim="800000"/>
            <a:headEnd/>
            <a:tailEnd/>
          </a:ln>
        </p:spPr>
      </p:pic>
    </p:spTree>
    <p:extLst>
      <p:ext uri="{BB962C8B-B14F-4D97-AF65-F5344CB8AC3E}">
        <p14:creationId xmlns="" xmlns:p14="http://schemas.microsoft.com/office/powerpoint/2010/main" val="3284321522"/>
      </p:ext>
    </p:extLst>
  </p:cSld>
  <p:clrMapOvr>
    <a:masterClrMapping/>
  </p:clrMapOvr>
  <p:transition spd="med" advTm="12792"/>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220913" y="1617663"/>
            <a:ext cx="3090861" cy="3035300"/>
            <a:chOff x="2220913" y="1617663"/>
            <a:chExt cx="3090861" cy="3035300"/>
          </a:xfrm>
        </p:grpSpPr>
        <p:sp>
          <p:nvSpPr>
            <p:cNvPr id="70"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400" b="1" dirty="0" smtClean="0">
                <a:solidFill>
                  <a:srgbClr val="FFFFFF"/>
                </a:solidFill>
                <a:latin typeface="Trebuchet MS"/>
                <a:cs typeface="Trebuchet MS"/>
              </a:endParaRPr>
            </a:p>
          </p:txBody>
        </p:sp>
        <p:sp>
          <p:nvSpPr>
            <p:cNvPr id="72"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800" b="1" dirty="0">
                  <a:solidFill>
                    <a:srgbClr val="FFFFFF"/>
                  </a:solidFill>
                </a:rPr>
                <a:t>1</a:t>
              </a:r>
              <a:endParaRPr lang="ko-KR" altLang="en-US" sz="2800" b="1" dirty="0">
                <a:solidFill>
                  <a:srgbClr val="FFFFFF"/>
                </a:solidFill>
              </a:endParaRPr>
            </a:p>
          </p:txBody>
        </p:sp>
        <p:sp>
          <p:nvSpPr>
            <p:cNvPr id="73"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800" b="1" dirty="0">
                  <a:solidFill>
                    <a:srgbClr val="FFFFFF"/>
                  </a:solidFill>
                </a:rPr>
                <a:t>2</a:t>
              </a:r>
              <a:endParaRPr lang="ko-KR" altLang="en-US" sz="2800" b="1" dirty="0">
                <a:solidFill>
                  <a:srgbClr val="FFFFFF"/>
                </a:solidFill>
              </a:endParaRPr>
            </a:p>
          </p:txBody>
        </p:sp>
        <p:sp>
          <p:nvSpPr>
            <p:cNvPr id="74"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800" b="1">
                  <a:solidFill>
                    <a:srgbClr val="FFFFFF"/>
                  </a:solidFill>
                </a:rPr>
                <a:t>3</a:t>
              </a:r>
              <a:endParaRPr lang="ko-KR" altLang="en-US" sz="2800" b="1">
                <a:solidFill>
                  <a:srgbClr val="FFFFFF"/>
                </a:solidFill>
              </a:endParaRPr>
            </a:p>
          </p:txBody>
        </p:sp>
        <p:sp>
          <p:nvSpPr>
            <p:cNvPr id="75"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800" b="1" dirty="0">
                  <a:solidFill>
                    <a:srgbClr val="FFFFFF"/>
                  </a:solidFill>
                </a:rPr>
                <a:t>4</a:t>
              </a:r>
              <a:endParaRPr lang="ko-KR" altLang="en-US" sz="2800" b="1" dirty="0">
                <a:solidFill>
                  <a:srgbClr val="FFFFFF"/>
                </a:solidFill>
              </a:endParaRPr>
            </a:p>
          </p:txBody>
        </p:sp>
        <p:cxnSp>
          <p:nvCxnSpPr>
            <p:cNvPr id="76" name="Straight Arrow Connector 23"/>
            <p:cNvCxnSpPr>
              <a:cxnSpLocks noChangeShapeType="1"/>
              <a:stCxn id="73"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77" name="Straight Arrow Connector 26"/>
            <p:cNvCxnSpPr>
              <a:cxnSpLocks noChangeShapeType="1"/>
              <a:stCxn id="74" idx="0"/>
              <a:endCxn id="73"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78" name="Straight Arrow Connector 29"/>
            <p:cNvCxnSpPr>
              <a:cxnSpLocks noChangeShapeType="1"/>
              <a:stCxn id="75" idx="3"/>
              <a:endCxn id="74"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sp>
        <p:nvSpPr>
          <p:cNvPr id="34" name="Content Placeholder 2"/>
          <p:cNvSpPr txBox="1">
            <a:spLocks/>
          </p:cNvSpPr>
          <p:nvPr/>
        </p:nvSpPr>
        <p:spPr bwMode="auto">
          <a:xfrm>
            <a:off x="5224909" y="5255419"/>
            <a:ext cx="3811587" cy="47783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i="1" kern="0" dirty="0">
                <a:latin typeface="+mn-lt"/>
              </a:rPr>
              <a:t>noisy</a:t>
            </a:r>
            <a:r>
              <a:rPr kumimoji="0" lang="en-US" altLang="ko-KR" sz="2800" kern="0" dirty="0">
                <a:latin typeface="+mn-lt"/>
              </a:rPr>
              <a:t> measurement</a:t>
            </a:r>
            <a:endParaRPr kumimoji="0" lang="ko-KR" altLang="en-US" sz="2800" kern="0" dirty="0">
              <a:latin typeface="+mn-lt"/>
            </a:endParaRPr>
          </a:p>
        </p:txBody>
      </p:sp>
      <p:pic>
        <p:nvPicPr>
          <p:cNvPr id="13321" name="Picture 27" descr="TP_tmp"/>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468313" y="3429000"/>
            <a:ext cx="361950" cy="200025"/>
          </a:xfrm>
          <a:prstGeom prst="rect">
            <a:avLst/>
          </a:prstGeom>
          <a:noFill/>
          <a:ln w="9525">
            <a:noFill/>
            <a:miter lim="800000"/>
            <a:headEnd/>
            <a:tailEnd/>
          </a:ln>
        </p:spPr>
      </p:pic>
      <p:cxnSp>
        <p:nvCxnSpPr>
          <p:cNvPr id="13322" name="Straight Arrow Connector 29"/>
          <p:cNvCxnSpPr>
            <a:cxnSpLocks noChangeShapeType="1"/>
          </p:cNvCxnSpPr>
          <p:nvPr/>
        </p:nvCxnSpPr>
        <p:spPr bwMode="auto">
          <a:xfrm flipH="1">
            <a:off x="3956050" y="3251200"/>
            <a:ext cx="663575" cy="652463"/>
          </a:xfrm>
          <a:prstGeom prst="straightConnector1">
            <a:avLst/>
          </a:prstGeom>
          <a:noFill/>
          <a:ln w="76200" algn="ctr">
            <a:solidFill>
              <a:schemeClr val="tx1"/>
            </a:solidFill>
            <a:round/>
            <a:headEnd/>
            <a:tailEnd/>
          </a:ln>
        </p:spPr>
      </p:cxnSp>
      <p:pic>
        <p:nvPicPr>
          <p:cNvPr id="13323" name="Picture 34" descr="TP_tmp"/>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561975" y="5140325"/>
            <a:ext cx="3114675" cy="779463"/>
          </a:xfrm>
          <a:prstGeom prst="rect">
            <a:avLst/>
          </a:prstGeom>
          <a:noFill/>
          <a:ln w="9525">
            <a:noFill/>
            <a:miter lim="800000"/>
            <a:headEnd/>
            <a:tailEnd/>
          </a:ln>
        </p:spPr>
      </p:pic>
      <p:pic>
        <p:nvPicPr>
          <p:cNvPr id="13324" name="Picture 28" descr="TP_tmp"/>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958850" y="3322638"/>
            <a:ext cx="2533650" cy="441325"/>
          </a:xfrm>
          <a:prstGeom prst="rect">
            <a:avLst/>
          </a:prstGeom>
          <a:noFill/>
          <a:ln w="9525">
            <a:noFill/>
            <a:miter lim="800000"/>
            <a:headEnd/>
            <a:tailEnd/>
          </a:ln>
        </p:spPr>
      </p:pic>
      <p:grpSp>
        <p:nvGrpSpPr>
          <p:cNvPr id="3" name="Group 82"/>
          <p:cNvGrpSpPr>
            <a:grpSpLocks/>
          </p:cNvGrpSpPr>
          <p:nvPr/>
        </p:nvGrpSpPr>
        <p:grpSpPr bwMode="auto">
          <a:xfrm>
            <a:off x="5508625" y="2017713"/>
            <a:ext cx="635000" cy="2563812"/>
            <a:chOff x="2190403" y="2449325"/>
            <a:chExt cx="725413" cy="2888731"/>
          </a:xfrm>
        </p:grpSpPr>
        <p:grpSp>
          <p:nvGrpSpPr>
            <p:cNvPr id="4" name="Group 36"/>
            <p:cNvGrpSpPr>
              <a:grpSpLocks/>
            </p:cNvGrpSpPr>
            <p:nvPr/>
          </p:nvGrpSpPr>
          <p:grpSpPr bwMode="auto">
            <a:xfrm>
              <a:off x="2327289" y="2449325"/>
              <a:ext cx="588527" cy="2888731"/>
              <a:chOff x="2327289" y="2449325"/>
              <a:chExt cx="588527" cy="2888731"/>
            </a:xfrm>
          </p:grpSpPr>
          <p:pic>
            <p:nvPicPr>
              <p:cNvPr id="13350" name="Picture 88" descr="ShawshankRedemptionMoviePoster.jpg"/>
              <p:cNvPicPr>
                <a:picLocks noChangeAspect="1"/>
              </p:cNvPicPr>
              <p:nvPr/>
            </p:nvPicPr>
            <p:blipFill>
              <a:blip r:embed="rId11" cstate="print"/>
              <a:srcRect/>
              <a:stretch>
                <a:fillRect/>
              </a:stretch>
            </p:blipFill>
            <p:spPr bwMode="auto">
              <a:xfrm>
                <a:off x="2351593" y="2449325"/>
                <a:ext cx="548861" cy="686596"/>
              </a:xfrm>
              <a:prstGeom prst="rect">
                <a:avLst/>
              </a:prstGeom>
              <a:noFill/>
              <a:ln w="9525">
                <a:noFill/>
                <a:miter lim="800000"/>
                <a:headEnd/>
                <a:tailEnd/>
              </a:ln>
            </p:spPr>
          </p:pic>
          <p:pic>
            <p:nvPicPr>
              <p:cNvPr id="13351" name="Picture 89" descr="forrest-gump-759.jpg"/>
              <p:cNvPicPr>
                <a:picLocks noChangeAspect="1"/>
              </p:cNvPicPr>
              <p:nvPr/>
            </p:nvPicPr>
            <p:blipFill>
              <a:blip r:embed="rId12" cstate="print"/>
              <a:srcRect/>
              <a:stretch>
                <a:fillRect/>
              </a:stretch>
            </p:blipFill>
            <p:spPr bwMode="auto">
              <a:xfrm>
                <a:off x="2351593" y="3194455"/>
                <a:ext cx="548861" cy="673317"/>
              </a:xfrm>
              <a:prstGeom prst="rect">
                <a:avLst/>
              </a:prstGeom>
              <a:noFill/>
              <a:ln w="9525">
                <a:noFill/>
                <a:miter lim="800000"/>
                <a:headEnd/>
                <a:tailEnd/>
              </a:ln>
            </p:spPr>
          </p:pic>
          <p:pic>
            <p:nvPicPr>
              <p:cNvPr id="13352" name="Picture 90" descr="Schindler's_List_movie.jpg"/>
              <p:cNvPicPr>
                <a:picLocks noChangeAspect="1"/>
              </p:cNvPicPr>
              <p:nvPr/>
            </p:nvPicPr>
            <p:blipFill>
              <a:blip r:embed="rId13" cstate="print"/>
              <a:srcRect/>
              <a:stretch>
                <a:fillRect/>
              </a:stretch>
            </p:blipFill>
            <p:spPr bwMode="auto">
              <a:xfrm>
                <a:off x="2337767" y="3916708"/>
                <a:ext cx="568648" cy="643098"/>
              </a:xfrm>
              <a:prstGeom prst="rect">
                <a:avLst/>
              </a:prstGeom>
              <a:noFill/>
              <a:ln w="9525">
                <a:noFill/>
                <a:miter lim="800000"/>
                <a:headEnd/>
                <a:tailEnd/>
              </a:ln>
            </p:spPr>
          </p:pic>
          <p:pic>
            <p:nvPicPr>
              <p:cNvPr id="13353" name="Picture 91" descr="Life_of_Pi_2012_Poster.jpg"/>
              <p:cNvPicPr>
                <a:picLocks noChangeAspect="1"/>
              </p:cNvPicPr>
              <p:nvPr/>
            </p:nvPicPr>
            <p:blipFill>
              <a:blip r:embed="rId14" cstate="print"/>
              <a:srcRect/>
              <a:stretch>
                <a:fillRect/>
              </a:stretch>
            </p:blipFill>
            <p:spPr bwMode="auto">
              <a:xfrm>
                <a:off x="2327289" y="4613714"/>
                <a:ext cx="588527" cy="724342"/>
              </a:xfrm>
              <a:prstGeom prst="rect">
                <a:avLst/>
              </a:prstGeom>
              <a:noFill/>
              <a:ln w="9525">
                <a:noFill/>
                <a:miter lim="800000"/>
                <a:headEnd/>
                <a:tailEnd/>
              </a:ln>
            </p:spPr>
          </p:pic>
        </p:grpSp>
        <p:sp>
          <p:nvSpPr>
            <p:cNvPr id="13346" name="Oval 17"/>
            <p:cNvSpPr>
              <a:spLocks noChangeArrowheads="1"/>
            </p:cNvSpPr>
            <p:nvPr/>
          </p:nvSpPr>
          <p:spPr bwMode="auto">
            <a:xfrm>
              <a:off x="2190443" y="2612713"/>
              <a:ext cx="360000" cy="360000"/>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000" b="1">
                  <a:solidFill>
                    <a:srgbClr val="FFFFFF"/>
                  </a:solidFill>
                </a:rPr>
                <a:t>1</a:t>
              </a:r>
              <a:endParaRPr lang="ko-KR" altLang="en-US" sz="2000" b="1">
                <a:solidFill>
                  <a:srgbClr val="FFFFFF"/>
                </a:solidFill>
              </a:endParaRPr>
            </a:p>
          </p:txBody>
        </p:sp>
        <p:sp>
          <p:nvSpPr>
            <p:cNvPr id="13347" name="Oval 17"/>
            <p:cNvSpPr>
              <a:spLocks noChangeArrowheads="1"/>
            </p:cNvSpPr>
            <p:nvPr/>
          </p:nvSpPr>
          <p:spPr bwMode="auto">
            <a:xfrm>
              <a:off x="2190403" y="3332833"/>
              <a:ext cx="360000" cy="360000"/>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000" b="1">
                  <a:solidFill>
                    <a:srgbClr val="FFFFFF"/>
                  </a:solidFill>
                </a:rPr>
                <a:t>2</a:t>
              </a:r>
              <a:endParaRPr lang="ko-KR" altLang="en-US" sz="2000" b="1">
                <a:solidFill>
                  <a:srgbClr val="FFFFFF"/>
                </a:solidFill>
              </a:endParaRPr>
            </a:p>
          </p:txBody>
        </p:sp>
        <p:sp>
          <p:nvSpPr>
            <p:cNvPr id="13348" name="Oval 86"/>
            <p:cNvSpPr>
              <a:spLocks noChangeArrowheads="1"/>
            </p:cNvSpPr>
            <p:nvPr/>
          </p:nvSpPr>
          <p:spPr bwMode="auto">
            <a:xfrm>
              <a:off x="2190403" y="4045293"/>
              <a:ext cx="360000" cy="360000"/>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000" b="1" dirty="0">
                  <a:solidFill>
                    <a:srgbClr val="FFFFFF"/>
                  </a:solidFill>
                </a:rPr>
                <a:t>3</a:t>
              </a:r>
              <a:endParaRPr lang="ko-KR" altLang="en-US" sz="2000" b="1" dirty="0">
                <a:solidFill>
                  <a:srgbClr val="FFFFFF"/>
                </a:solidFill>
              </a:endParaRPr>
            </a:p>
          </p:txBody>
        </p:sp>
        <p:sp>
          <p:nvSpPr>
            <p:cNvPr id="13349" name="Oval 87"/>
            <p:cNvSpPr>
              <a:spLocks noChangeArrowheads="1"/>
            </p:cNvSpPr>
            <p:nvPr/>
          </p:nvSpPr>
          <p:spPr bwMode="auto">
            <a:xfrm>
              <a:off x="2190403" y="4772993"/>
              <a:ext cx="360000" cy="360000"/>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000" b="1" dirty="0">
                  <a:solidFill>
                    <a:srgbClr val="FFFFFF"/>
                  </a:solidFill>
                </a:rPr>
                <a:t>4</a:t>
              </a:r>
              <a:endParaRPr lang="ko-KR" altLang="en-US" sz="2000" b="1" dirty="0">
                <a:solidFill>
                  <a:srgbClr val="FFFFFF"/>
                </a:solidFill>
              </a:endParaRPr>
            </a:p>
          </p:txBody>
        </p:sp>
      </p:grpSp>
      <p:grpSp>
        <p:nvGrpSpPr>
          <p:cNvPr id="5" name="Group 92"/>
          <p:cNvGrpSpPr>
            <a:grpSpLocks/>
          </p:cNvGrpSpPr>
          <p:nvPr/>
        </p:nvGrpSpPr>
        <p:grpSpPr bwMode="auto">
          <a:xfrm>
            <a:off x="6264275" y="1196975"/>
            <a:ext cx="2544763" cy="695325"/>
            <a:chOff x="3107919" y="1551459"/>
            <a:chExt cx="2904243" cy="773221"/>
          </a:xfrm>
        </p:grpSpPr>
        <p:pic>
          <p:nvPicPr>
            <p:cNvPr id="13337" name="Picture 93" descr="ShawshankRedemptionMoviePoster.jpg"/>
            <p:cNvPicPr>
              <a:picLocks noChangeAspect="1"/>
            </p:cNvPicPr>
            <p:nvPr/>
          </p:nvPicPr>
          <p:blipFill>
            <a:blip r:embed="rId15" cstate="print"/>
            <a:srcRect/>
            <a:stretch>
              <a:fillRect/>
            </a:stretch>
          </p:blipFill>
          <p:spPr bwMode="auto">
            <a:xfrm rot="-5400000">
              <a:off x="3171696" y="1666622"/>
              <a:ext cx="565323" cy="692878"/>
            </a:xfrm>
            <a:prstGeom prst="rect">
              <a:avLst/>
            </a:prstGeom>
            <a:noFill/>
            <a:ln w="9525">
              <a:noFill/>
              <a:miter lim="800000"/>
              <a:headEnd/>
              <a:tailEnd/>
            </a:ln>
          </p:spPr>
        </p:pic>
        <p:pic>
          <p:nvPicPr>
            <p:cNvPr id="13338" name="Picture 94" descr="forrest-gump-759.jpg"/>
            <p:cNvPicPr>
              <a:picLocks noChangeAspect="1"/>
            </p:cNvPicPr>
            <p:nvPr/>
          </p:nvPicPr>
          <p:blipFill>
            <a:blip r:embed="rId16" cstate="print"/>
            <a:srcRect/>
            <a:stretch>
              <a:fillRect/>
            </a:stretch>
          </p:blipFill>
          <p:spPr bwMode="auto">
            <a:xfrm rot="-5400000">
              <a:off x="3906025" y="1673323"/>
              <a:ext cx="565323" cy="679477"/>
            </a:xfrm>
            <a:prstGeom prst="rect">
              <a:avLst/>
            </a:prstGeom>
            <a:noFill/>
            <a:ln w="9525">
              <a:noFill/>
              <a:miter lim="800000"/>
              <a:headEnd/>
              <a:tailEnd/>
            </a:ln>
          </p:spPr>
        </p:pic>
        <p:pic>
          <p:nvPicPr>
            <p:cNvPr id="13339" name="Picture 95" descr="Schindler's_List_movie.jpg"/>
            <p:cNvPicPr>
              <a:picLocks noChangeAspect="1"/>
            </p:cNvPicPr>
            <p:nvPr/>
          </p:nvPicPr>
          <p:blipFill>
            <a:blip r:embed="rId17" cstate="print"/>
            <a:srcRect/>
            <a:stretch>
              <a:fillRect/>
            </a:stretch>
          </p:blipFill>
          <p:spPr bwMode="auto">
            <a:xfrm rot="-5400000">
              <a:off x="4610129" y="1697100"/>
              <a:ext cx="606179" cy="648982"/>
            </a:xfrm>
            <a:prstGeom prst="rect">
              <a:avLst/>
            </a:prstGeom>
            <a:noFill/>
            <a:ln w="9525">
              <a:noFill/>
              <a:miter lim="800000"/>
              <a:headEnd/>
              <a:tailEnd/>
            </a:ln>
          </p:spPr>
        </p:pic>
        <p:pic>
          <p:nvPicPr>
            <p:cNvPr id="13340" name="Picture 96" descr="Life_of_Pi_2012_Poster.jpg"/>
            <p:cNvPicPr>
              <a:picLocks noChangeAspect="1"/>
            </p:cNvPicPr>
            <p:nvPr/>
          </p:nvPicPr>
          <p:blipFill>
            <a:blip r:embed="rId18" cstate="print"/>
            <a:srcRect/>
            <a:stretch>
              <a:fillRect/>
            </a:stretch>
          </p:blipFill>
          <p:spPr bwMode="auto">
            <a:xfrm rot="-5400000">
              <a:off x="5337701" y="1650218"/>
              <a:ext cx="617953" cy="730969"/>
            </a:xfrm>
            <a:prstGeom prst="rect">
              <a:avLst/>
            </a:prstGeom>
            <a:noFill/>
            <a:ln w="9525">
              <a:noFill/>
              <a:miter lim="800000"/>
              <a:headEnd/>
              <a:tailEnd/>
            </a:ln>
          </p:spPr>
        </p:pic>
        <p:sp>
          <p:nvSpPr>
            <p:cNvPr id="13341" name="Oval 17"/>
            <p:cNvSpPr>
              <a:spLocks noChangeArrowheads="1"/>
            </p:cNvSpPr>
            <p:nvPr/>
          </p:nvSpPr>
          <p:spPr bwMode="auto">
            <a:xfrm>
              <a:off x="3260616" y="1551459"/>
              <a:ext cx="360000" cy="360000"/>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000" b="1" dirty="0">
                  <a:solidFill>
                    <a:srgbClr val="FFFFFF"/>
                  </a:solidFill>
                </a:rPr>
                <a:t>1</a:t>
              </a:r>
              <a:endParaRPr lang="ko-KR" altLang="en-US" sz="2000" b="1" dirty="0">
                <a:solidFill>
                  <a:srgbClr val="FFFFFF"/>
                </a:solidFill>
              </a:endParaRPr>
            </a:p>
          </p:txBody>
        </p:sp>
        <p:sp>
          <p:nvSpPr>
            <p:cNvPr id="13342" name="Oval 17"/>
            <p:cNvSpPr>
              <a:spLocks noChangeArrowheads="1"/>
            </p:cNvSpPr>
            <p:nvPr/>
          </p:nvSpPr>
          <p:spPr bwMode="auto">
            <a:xfrm>
              <a:off x="3976886" y="1557809"/>
              <a:ext cx="360000" cy="360000"/>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000" b="1" dirty="0">
                  <a:solidFill>
                    <a:srgbClr val="FFFFFF"/>
                  </a:solidFill>
                </a:rPr>
                <a:t>2</a:t>
              </a:r>
              <a:endParaRPr lang="ko-KR" altLang="en-US" sz="2000" b="1" dirty="0">
                <a:solidFill>
                  <a:srgbClr val="FFFFFF"/>
                </a:solidFill>
              </a:endParaRPr>
            </a:p>
          </p:txBody>
        </p:sp>
        <p:sp>
          <p:nvSpPr>
            <p:cNvPr id="13343" name="Oval 17"/>
            <p:cNvSpPr>
              <a:spLocks noChangeArrowheads="1"/>
            </p:cNvSpPr>
            <p:nvPr/>
          </p:nvSpPr>
          <p:spPr bwMode="auto">
            <a:xfrm>
              <a:off x="4735066" y="1555269"/>
              <a:ext cx="360000" cy="360000"/>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000" b="1" dirty="0">
                  <a:solidFill>
                    <a:srgbClr val="FFFFFF"/>
                  </a:solidFill>
                </a:rPr>
                <a:t>3</a:t>
              </a:r>
              <a:endParaRPr lang="ko-KR" altLang="en-US" sz="2000" b="1" dirty="0">
                <a:solidFill>
                  <a:srgbClr val="FFFFFF"/>
                </a:solidFill>
              </a:endParaRPr>
            </a:p>
          </p:txBody>
        </p:sp>
        <p:sp>
          <p:nvSpPr>
            <p:cNvPr id="13344" name="Oval 17"/>
            <p:cNvSpPr>
              <a:spLocks noChangeArrowheads="1"/>
            </p:cNvSpPr>
            <p:nvPr/>
          </p:nvSpPr>
          <p:spPr bwMode="auto">
            <a:xfrm>
              <a:off x="5448796" y="1557809"/>
              <a:ext cx="360000" cy="360000"/>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000" b="1" dirty="0">
                  <a:solidFill>
                    <a:srgbClr val="FFFFFF"/>
                  </a:solidFill>
                </a:rPr>
                <a:t>4</a:t>
              </a:r>
              <a:endParaRPr lang="ko-KR" altLang="en-US" sz="2000" b="1" dirty="0">
                <a:solidFill>
                  <a:srgbClr val="FFFFFF"/>
                </a:solidFill>
              </a:endParaRPr>
            </a:p>
          </p:txBody>
        </p:sp>
      </p:grpSp>
      <p:graphicFrame>
        <p:nvGraphicFramePr>
          <p:cNvPr id="60" name="Table 59"/>
          <p:cNvGraphicFramePr>
            <a:graphicFrameLocks noGrp="1"/>
          </p:cNvGraphicFramePr>
          <p:nvPr/>
        </p:nvGraphicFramePr>
        <p:xfrm>
          <a:off x="6289918" y="2031803"/>
          <a:ext cx="2520280" cy="2575656"/>
        </p:xfrm>
        <a:graphic>
          <a:graphicData uri="http://schemas.openxmlformats.org/drawingml/2006/table">
            <a:tbl>
              <a:tblPr firstRow="1" bandRow="1">
                <a:tableStyleId>{5C22544A-7EE6-4342-B048-85BDC9FD1C3A}</a:tableStyleId>
              </a:tblPr>
              <a:tblGrid>
                <a:gridCol w="630070"/>
                <a:gridCol w="630070"/>
                <a:gridCol w="630070"/>
                <a:gridCol w="630070"/>
              </a:tblGrid>
              <a:tr h="594840">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algn="ctr" defTabSz="914400" rtl="0" eaLnBrk="1" latinLnBrk="0" hangingPunct="1"/>
                      <a:endParaRPr lang="en-US" sz="3400" b="1" i="0" kern="1200" dirty="0">
                        <a:solidFill>
                          <a:schemeClr val="tx1"/>
                        </a:solidFill>
                        <a:latin typeface="Comic Sans MS Bold"/>
                        <a:ea typeface="+mn-ea"/>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r>
                        <a:rPr lang="en-US" sz="3400" b="1" i="0" dirty="0" smtClean="0">
                          <a:latin typeface="Comic Sans MS Bold"/>
                          <a:cs typeface="Comic Sans MS Bold"/>
                        </a:rPr>
                        <a:t>0</a:t>
                      </a: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bl>
          </a:graphicData>
        </a:graphic>
      </p:graphicFrame>
      <p:graphicFrame>
        <p:nvGraphicFramePr>
          <p:cNvPr id="63" name="Table 62"/>
          <p:cNvGraphicFramePr>
            <a:graphicFrameLocks noGrp="1"/>
          </p:cNvGraphicFramePr>
          <p:nvPr/>
        </p:nvGraphicFramePr>
        <p:xfrm>
          <a:off x="7547055" y="3950209"/>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64" name="Table 63"/>
          <p:cNvGraphicFramePr>
            <a:graphicFrameLocks noGrp="1"/>
          </p:cNvGraphicFramePr>
          <p:nvPr/>
        </p:nvGraphicFramePr>
        <p:xfrm>
          <a:off x="7543378" y="2674978"/>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65" name="Table 64"/>
          <p:cNvGraphicFramePr>
            <a:graphicFrameLocks noGrp="1"/>
          </p:cNvGraphicFramePr>
          <p:nvPr/>
        </p:nvGraphicFramePr>
        <p:xfrm>
          <a:off x="6919689" y="3317717"/>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0</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cxnSp>
        <p:nvCxnSpPr>
          <p:cNvPr id="66" name="Straight Arrow Connector 29"/>
          <p:cNvCxnSpPr>
            <a:cxnSpLocks noChangeShapeType="1"/>
          </p:cNvCxnSpPr>
          <p:nvPr/>
        </p:nvCxnSpPr>
        <p:spPr bwMode="auto">
          <a:xfrm>
            <a:off x="3775075" y="2516188"/>
            <a:ext cx="0" cy="1306512"/>
          </a:xfrm>
          <a:prstGeom prst="straightConnector1">
            <a:avLst/>
          </a:prstGeom>
          <a:noFill/>
          <a:ln w="76200" algn="ctr">
            <a:solidFill>
              <a:schemeClr val="tx1"/>
            </a:solidFill>
            <a:round/>
            <a:headEnd/>
            <a:tailEnd/>
          </a:ln>
        </p:spPr>
      </p:cxnSp>
      <p:cxnSp>
        <p:nvCxnSpPr>
          <p:cNvPr id="67" name="Straight Arrow Connector 29"/>
          <p:cNvCxnSpPr>
            <a:cxnSpLocks noChangeShapeType="1"/>
          </p:cNvCxnSpPr>
          <p:nvPr/>
        </p:nvCxnSpPr>
        <p:spPr bwMode="auto">
          <a:xfrm flipH="1">
            <a:off x="2986088" y="2411413"/>
            <a:ext cx="581025" cy="511175"/>
          </a:xfrm>
          <a:prstGeom prst="straightConnector1">
            <a:avLst/>
          </a:prstGeom>
          <a:noFill/>
          <a:ln w="76200" algn="ctr">
            <a:solidFill>
              <a:schemeClr val="tx1"/>
            </a:solidFill>
            <a:round/>
            <a:headEnd/>
            <a:tailEnd/>
          </a:ln>
        </p:spPr>
      </p:cxnSp>
      <p:graphicFrame>
        <p:nvGraphicFramePr>
          <p:cNvPr id="68" name="Table 67"/>
          <p:cNvGraphicFramePr>
            <a:graphicFrameLocks noGrp="1"/>
          </p:cNvGraphicFramePr>
          <p:nvPr/>
        </p:nvGraphicFramePr>
        <p:xfrm>
          <a:off x="6923313" y="2046560"/>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69" name="Table 68"/>
          <p:cNvGraphicFramePr>
            <a:graphicFrameLocks noGrp="1"/>
          </p:cNvGraphicFramePr>
          <p:nvPr/>
        </p:nvGraphicFramePr>
        <p:xfrm>
          <a:off x="6299624" y="2675011"/>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0</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pic>
        <p:nvPicPr>
          <p:cNvPr id="71" name="Picture 70" descr="TP_tmp"/>
          <p:cNvPicPr>
            <a:picLocks noChangeAspect="1"/>
          </p:cNvPicPr>
          <p:nvPr>
            <p:custDataLst>
              <p:tags r:id="rId4"/>
            </p:custDataLst>
          </p:nvPr>
        </p:nvPicPr>
        <p:blipFill>
          <a:blip r:embed="rId19" cstate="print">
            <a:clrChange>
              <a:clrFrom>
                <a:srgbClr val="FFFFFF"/>
              </a:clrFrom>
              <a:clrTo>
                <a:srgbClr val="FFFFFF">
                  <a:alpha val="0"/>
                </a:srgbClr>
              </a:clrTo>
            </a:clrChange>
          </a:blip>
          <a:srcRect/>
          <a:stretch>
            <a:fillRect/>
          </a:stretch>
        </p:blipFill>
        <p:spPr bwMode="auto">
          <a:xfrm>
            <a:off x="6989763" y="4652963"/>
            <a:ext cx="1974850" cy="334962"/>
          </a:xfrm>
          <a:prstGeom prst="rect">
            <a:avLst/>
          </a:prstGeom>
          <a:noFill/>
          <a:ln w="9525">
            <a:noFill/>
            <a:miter lim="800000"/>
            <a:headEnd/>
            <a:tailEnd/>
          </a:ln>
        </p:spPr>
      </p:pic>
      <p:sp>
        <p:nvSpPr>
          <p:cNvPr id="81" name="Title 1"/>
          <p:cNvSpPr>
            <a:spLocks noGrp="1"/>
          </p:cNvSpPr>
          <p:nvPr>
            <p:ph type="title"/>
          </p:nvPr>
        </p:nvSpPr>
        <p:spPr>
          <a:xfrm>
            <a:off x="152400" y="152400"/>
            <a:ext cx="8740775" cy="762000"/>
          </a:xfrm>
        </p:spPr>
        <p:txBody>
          <a:bodyPr/>
          <a:lstStyle/>
          <a:p>
            <a:r>
              <a:rPr lang="en-US" altLang="ko-KR" dirty="0" err="1" smtClean="0">
                <a:ea typeface="굴림" charset="-127"/>
              </a:rPr>
              <a:t>Pairwise</a:t>
            </a:r>
            <a:r>
              <a:rPr lang="en-US" altLang="ko-KR" dirty="0" smtClean="0">
                <a:ea typeface="굴림" charset="-127"/>
              </a:rPr>
              <a:t> comparison model</a:t>
            </a:r>
            <a:endParaRPr lang="ko-KR" altLang="en-US" dirty="0" smtClean="0">
              <a:ea typeface="굴림" charset="-127"/>
            </a:endParaRPr>
          </a:p>
        </p:txBody>
      </p:sp>
      <p:sp>
        <p:nvSpPr>
          <p:cNvPr id="82" name="Rectangle 81"/>
          <p:cNvSpPr/>
          <p:nvPr/>
        </p:nvSpPr>
        <p:spPr>
          <a:xfrm>
            <a:off x="5947772" y="668313"/>
            <a:ext cx="3224024" cy="369332"/>
          </a:xfrm>
          <a:prstGeom prst="rect">
            <a:avLst/>
          </a:prstGeom>
        </p:spPr>
        <p:txBody>
          <a:bodyPr wrap="none">
            <a:spAutoFit/>
          </a:bodyPr>
          <a:lstStyle/>
          <a:p>
            <a:r>
              <a:rPr lang="en-US" altLang="ko-KR" dirty="0" smtClean="0">
                <a:ea typeface="굴림" charset="-127"/>
              </a:rPr>
              <a:t>Bradley-Terry-Luce model `52</a:t>
            </a:r>
            <a:endParaRPr lang="ko-KR" altLang="en-US" dirty="0"/>
          </a:p>
        </p:txBody>
      </p:sp>
      <p:pic>
        <p:nvPicPr>
          <p:cNvPr id="83" name="Picture 82" descr="TP_tmp"/>
          <p:cNvPicPr>
            <a:picLocks noChangeAspect="1"/>
          </p:cNvPicPr>
          <p:nvPr>
            <p:custDataLst>
              <p:tags r:id="rId5"/>
            </p:custDataLst>
          </p:nvPr>
        </p:nvPicPr>
        <p:blipFill>
          <a:blip r:embed="rId20" cstate="print">
            <a:clrChange>
              <a:clrFrom>
                <a:srgbClr val="FFFFFF"/>
              </a:clrFrom>
              <a:clrTo>
                <a:srgbClr val="FFFFFF">
                  <a:alpha val="0"/>
                </a:srgbClr>
              </a:clrTo>
            </a:clrChange>
          </a:blip>
          <a:srcRect/>
          <a:stretch>
            <a:fillRect/>
          </a:stretch>
        </p:blipFill>
        <p:spPr bwMode="auto">
          <a:xfrm>
            <a:off x="4356100" y="3716338"/>
            <a:ext cx="630238" cy="452437"/>
          </a:xfrm>
          <a:prstGeom prst="rect">
            <a:avLst/>
          </a:prstGeom>
          <a:noFill/>
          <a:ln w="9525">
            <a:noFill/>
            <a:miter lim="800000"/>
            <a:headEnd/>
            <a:tailEnd/>
          </a:ln>
        </p:spPr>
      </p:pic>
      <p:sp>
        <p:nvSpPr>
          <p:cNvPr id="85" name="Content Placeholder 2"/>
          <p:cNvSpPr txBox="1">
            <a:spLocks/>
          </p:cNvSpPr>
          <p:nvPr/>
        </p:nvSpPr>
        <p:spPr bwMode="auto">
          <a:xfrm>
            <a:off x="2483768" y="1117600"/>
            <a:ext cx="3351212" cy="42703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smtClean="0">
                <a:latin typeface="+mn-lt"/>
                <a:ea typeface="굴림" pitchFamily="50" charset="-127"/>
              </a:rPr>
              <a:t>comparison </a:t>
            </a:r>
            <a:r>
              <a:rPr kumimoji="0" lang="en-US" altLang="ko-KR" sz="2400" kern="0" dirty="0">
                <a:latin typeface="+mn-lt"/>
                <a:ea typeface="굴림" pitchFamily="50" charset="-127"/>
              </a:rPr>
              <a:t>graph</a:t>
            </a:r>
            <a:endParaRPr kumimoji="0" lang="ko-KR" altLang="en-US" sz="2400" kern="0" dirty="0">
              <a:latin typeface="+mn-lt"/>
              <a:ea typeface="굴림" pitchFamily="50" charset="-127"/>
            </a:endParaRPr>
          </a:p>
        </p:txBody>
      </p:sp>
      <p:sp>
        <p:nvSpPr>
          <p:cNvPr id="87" name="Content Placeholder 2"/>
          <p:cNvSpPr txBox="1">
            <a:spLocks/>
          </p:cNvSpPr>
          <p:nvPr/>
        </p:nvSpPr>
        <p:spPr bwMode="auto">
          <a:xfrm>
            <a:off x="411163" y="4030663"/>
            <a:ext cx="2211387"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ko-KR" sz="2400" b="0" i="0" u="none" strike="noStrike" kern="0" cap="none" spc="0" normalizeH="0" baseline="0" noProof="0" dirty="0" smtClean="0">
                <a:ln>
                  <a:noFill/>
                </a:ln>
                <a:solidFill>
                  <a:schemeClr val="tx1"/>
                </a:solidFill>
                <a:effectLst/>
                <a:uLnTx/>
                <a:uFillTx/>
                <a:latin typeface="+mn-lt"/>
                <a:ea typeface="굴림" charset="-127"/>
                <a:cs typeface="+mn-cs"/>
              </a:rPr>
              <a:t>score vector</a:t>
            </a:r>
            <a:endParaRPr kumimoji="0" lang="ko-KR" altLang="en-US" sz="2400" b="0" i="0" u="none" strike="noStrike" kern="0" cap="none" spc="0" normalizeH="0" baseline="0" noProof="0" dirty="0" smtClean="0">
              <a:ln>
                <a:noFill/>
              </a:ln>
              <a:solidFill>
                <a:schemeClr val="tx1"/>
              </a:solidFill>
              <a:effectLst/>
              <a:uLnTx/>
              <a:uFillTx/>
              <a:latin typeface="+mn-lt"/>
              <a:ea typeface="굴림" charset="-127"/>
              <a:cs typeface="+mn-cs"/>
            </a:endParaRPr>
          </a:p>
        </p:txBody>
      </p:sp>
      <p:cxnSp>
        <p:nvCxnSpPr>
          <p:cNvPr id="88" name="직선 화살표 연결선 42"/>
          <p:cNvCxnSpPr/>
          <p:nvPr/>
        </p:nvCxnSpPr>
        <p:spPr bwMode="auto">
          <a:xfrm>
            <a:off x="1406371" y="3140968"/>
            <a:ext cx="8145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1"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9</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220913" y="1617663"/>
            <a:ext cx="3090861" cy="3035300"/>
            <a:chOff x="2220913" y="1617663"/>
            <a:chExt cx="3090861" cy="3035300"/>
          </a:xfrm>
        </p:grpSpPr>
        <p:sp>
          <p:nvSpPr>
            <p:cNvPr id="60"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400" b="1" dirty="0" smtClean="0">
                <a:solidFill>
                  <a:srgbClr val="FFFFFF"/>
                </a:solidFill>
                <a:latin typeface="Trebuchet MS"/>
                <a:cs typeface="Trebuchet MS"/>
              </a:endParaRPr>
            </a:p>
          </p:txBody>
        </p:sp>
        <p:sp>
          <p:nvSpPr>
            <p:cNvPr id="61"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800" b="1" dirty="0">
                  <a:solidFill>
                    <a:srgbClr val="FFFFFF"/>
                  </a:solidFill>
                </a:rPr>
                <a:t>1</a:t>
              </a:r>
              <a:endParaRPr lang="ko-KR" altLang="en-US" sz="2800" b="1" dirty="0">
                <a:solidFill>
                  <a:srgbClr val="FFFFFF"/>
                </a:solidFill>
              </a:endParaRPr>
            </a:p>
          </p:txBody>
        </p:sp>
        <p:sp>
          <p:nvSpPr>
            <p:cNvPr id="62"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800" b="1" dirty="0">
                  <a:solidFill>
                    <a:srgbClr val="FFFFFF"/>
                  </a:solidFill>
                </a:rPr>
                <a:t>2</a:t>
              </a:r>
              <a:endParaRPr lang="ko-KR" altLang="en-US" sz="2800" b="1" dirty="0">
                <a:solidFill>
                  <a:srgbClr val="FFFFFF"/>
                </a:solidFill>
              </a:endParaRPr>
            </a:p>
          </p:txBody>
        </p:sp>
        <p:sp>
          <p:nvSpPr>
            <p:cNvPr id="63"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800" b="1">
                  <a:solidFill>
                    <a:srgbClr val="FFFFFF"/>
                  </a:solidFill>
                </a:rPr>
                <a:t>3</a:t>
              </a:r>
              <a:endParaRPr lang="ko-KR" altLang="en-US" sz="2800" b="1">
                <a:solidFill>
                  <a:srgbClr val="FFFFFF"/>
                </a:solidFill>
              </a:endParaRPr>
            </a:p>
          </p:txBody>
        </p:sp>
        <p:sp>
          <p:nvSpPr>
            <p:cNvPr id="64"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800" b="1" dirty="0">
                  <a:solidFill>
                    <a:srgbClr val="FFFFFF"/>
                  </a:solidFill>
                </a:rPr>
                <a:t>4</a:t>
              </a:r>
              <a:endParaRPr lang="ko-KR" altLang="en-US" sz="2800" b="1" dirty="0">
                <a:solidFill>
                  <a:srgbClr val="FFFFFF"/>
                </a:solidFill>
              </a:endParaRPr>
            </a:p>
          </p:txBody>
        </p:sp>
        <p:cxnSp>
          <p:nvCxnSpPr>
            <p:cNvPr id="65" name="Straight Arrow Connector 23"/>
            <p:cNvCxnSpPr>
              <a:cxnSpLocks noChangeShapeType="1"/>
              <a:stCxn id="62"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66" name="Straight Arrow Connector 26"/>
            <p:cNvCxnSpPr>
              <a:cxnSpLocks noChangeShapeType="1"/>
              <a:stCxn id="63" idx="0"/>
              <a:endCxn id="62"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67" name="Straight Arrow Connector 29"/>
            <p:cNvCxnSpPr>
              <a:cxnSpLocks noChangeShapeType="1"/>
              <a:stCxn id="64" idx="3"/>
              <a:endCxn id="63"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sp>
        <p:nvSpPr>
          <p:cNvPr id="46" name="Content Placeholder 2"/>
          <p:cNvSpPr txBox="1">
            <a:spLocks/>
          </p:cNvSpPr>
          <p:nvPr/>
        </p:nvSpPr>
        <p:spPr bwMode="auto">
          <a:xfrm>
            <a:off x="4876774" y="4794250"/>
            <a:ext cx="3673475" cy="477838"/>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i="1" kern="0" dirty="0">
                <a:latin typeface="+mn-lt"/>
              </a:rPr>
              <a:t>L</a:t>
            </a:r>
            <a:r>
              <a:rPr kumimoji="0" lang="en-US" altLang="ko-KR" sz="2400" kern="0" dirty="0">
                <a:solidFill>
                  <a:schemeClr val="accent2"/>
                </a:solidFill>
                <a:latin typeface="+mn-lt"/>
              </a:rPr>
              <a:t> </a:t>
            </a:r>
            <a:r>
              <a:rPr kumimoji="0" lang="en-US" altLang="ko-KR" sz="2400" kern="0" dirty="0">
                <a:latin typeface="+mn-lt"/>
              </a:rPr>
              <a:t>independent copies</a:t>
            </a:r>
            <a:endParaRPr kumimoji="0" lang="ko-KR" altLang="en-US" sz="2400" kern="0" dirty="0">
              <a:latin typeface="+mn-lt"/>
            </a:endParaRPr>
          </a:p>
        </p:txBody>
      </p:sp>
      <p:pic>
        <p:nvPicPr>
          <p:cNvPr id="14340" name="Picture 48" descr="TP_tmp"/>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5321300" y="5272088"/>
            <a:ext cx="2130425" cy="481012"/>
          </a:xfrm>
          <a:prstGeom prst="rect">
            <a:avLst/>
          </a:prstGeom>
          <a:noFill/>
          <a:ln w="9525">
            <a:noFill/>
            <a:miter lim="800000"/>
            <a:headEnd/>
            <a:tailEnd/>
          </a:ln>
        </p:spPr>
      </p:pic>
      <p:sp>
        <p:nvSpPr>
          <p:cNvPr id="50" name="Content Placeholder 2"/>
          <p:cNvSpPr txBox="1">
            <a:spLocks/>
          </p:cNvSpPr>
          <p:nvPr/>
        </p:nvSpPr>
        <p:spPr bwMode="auto">
          <a:xfrm>
            <a:off x="4178300" y="5919788"/>
            <a:ext cx="5219700" cy="477837"/>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a:latin typeface="+mn-lt"/>
              </a:rPr>
              <a:t>- Captures the quality of meas.</a:t>
            </a:r>
            <a:endParaRPr kumimoji="0" lang="ko-KR" altLang="en-US" sz="2400" kern="0" dirty="0">
              <a:latin typeface="+mn-lt"/>
            </a:endParaRPr>
          </a:p>
        </p:txBody>
      </p:sp>
      <p:pic>
        <p:nvPicPr>
          <p:cNvPr id="14342" name="Picture 37" descr="TP_tmp"/>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561975" y="5140325"/>
            <a:ext cx="3114675" cy="779463"/>
          </a:xfrm>
          <a:prstGeom prst="rect">
            <a:avLst/>
          </a:prstGeom>
          <a:noFill/>
          <a:ln w="9525">
            <a:noFill/>
            <a:miter lim="800000"/>
            <a:headEnd/>
            <a:tailEnd/>
          </a:ln>
        </p:spPr>
      </p:pic>
      <p:sp>
        <p:nvSpPr>
          <p:cNvPr id="68" name="Content Placeholder 2"/>
          <p:cNvSpPr txBox="1">
            <a:spLocks/>
          </p:cNvSpPr>
          <p:nvPr/>
        </p:nvSpPr>
        <p:spPr bwMode="auto">
          <a:xfrm>
            <a:off x="5003800" y="1346200"/>
            <a:ext cx="1003300" cy="42703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i="1" kern="0" dirty="0">
                <a:latin typeface="+mn-lt"/>
                <a:ea typeface="굴림" pitchFamily="50" charset="-127"/>
              </a:rPr>
              <a:t>L</a:t>
            </a:r>
            <a:r>
              <a:rPr kumimoji="0" lang="en-US" altLang="ko-KR" sz="2800" kern="0" dirty="0">
                <a:latin typeface="+mn-lt"/>
                <a:ea typeface="굴림" pitchFamily="50" charset="-127"/>
              </a:rPr>
              <a:t>=1</a:t>
            </a:r>
            <a:endParaRPr kumimoji="0" lang="ko-KR" altLang="en-US" sz="2800" kern="0" dirty="0">
              <a:latin typeface="+mn-lt"/>
              <a:ea typeface="굴림" pitchFamily="50" charset="-127"/>
            </a:endParaRPr>
          </a:p>
        </p:txBody>
      </p:sp>
      <p:pic>
        <p:nvPicPr>
          <p:cNvPr id="14346" name="Picture 78" descr="TP_tmp"/>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4356100" y="3716338"/>
            <a:ext cx="630238" cy="452437"/>
          </a:xfrm>
          <a:prstGeom prst="rect">
            <a:avLst/>
          </a:prstGeom>
          <a:noFill/>
          <a:ln w="9525">
            <a:noFill/>
            <a:miter lim="800000"/>
            <a:headEnd/>
            <a:tailEnd/>
          </a:ln>
        </p:spPr>
      </p:pic>
      <p:cxnSp>
        <p:nvCxnSpPr>
          <p:cNvPr id="14347" name="Straight Arrow Connector 29"/>
          <p:cNvCxnSpPr>
            <a:cxnSpLocks noChangeShapeType="1"/>
          </p:cNvCxnSpPr>
          <p:nvPr/>
        </p:nvCxnSpPr>
        <p:spPr bwMode="auto">
          <a:xfrm flipH="1">
            <a:off x="3956050" y="3251200"/>
            <a:ext cx="663575" cy="652463"/>
          </a:xfrm>
          <a:prstGeom prst="straightConnector1">
            <a:avLst/>
          </a:prstGeom>
          <a:noFill/>
          <a:ln w="76200" algn="ctr">
            <a:solidFill>
              <a:schemeClr val="tx1"/>
            </a:solidFill>
            <a:round/>
            <a:headEnd/>
            <a:tailEnd/>
          </a:ln>
        </p:spPr>
      </p:cxnSp>
      <p:sp>
        <p:nvSpPr>
          <p:cNvPr id="103" name="Content Placeholder 2"/>
          <p:cNvSpPr txBox="1">
            <a:spLocks/>
          </p:cNvSpPr>
          <p:nvPr/>
        </p:nvSpPr>
        <p:spPr bwMode="auto">
          <a:xfrm>
            <a:off x="5613400" y="1346200"/>
            <a:ext cx="576263" cy="42703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a:latin typeface="+mn-lt"/>
                <a:ea typeface="굴림" pitchFamily="50" charset="-127"/>
              </a:rPr>
              <a:t>0</a:t>
            </a:r>
            <a:endParaRPr kumimoji="0" lang="ko-KR" altLang="en-US" sz="2800" kern="0" dirty="0">
              <a:latin typeface="+mn-lt"/>
              <a:ea typeface="굴림" pitchFamily="50" charset="-127"/>
            </a:endParaRPr>
          </a:p>
        </p:txBody>
      </p:sp>
      <p:cxnSp>
        <p:nvCxnSpPr>
          <p:cNvPr id="14351" name="Straight Arrow Connector 29"/>
          <p:cNvCxnSpPr>
            <a:cxnSpLocks noChangeShapeType="1"/>
            <a:endCxn id="14384" idx="0"/>
          </p:cNvCxnSpPr>
          <p:nvPr/>
        </p:nvCxnSpPr>
        <p:spPr bwMode="auto">
          <a:xfrm>
            <a:off x="3775075" y="2516188"/>
            <a:ext cx="0" cy="1306512"/>
          </a:xfrm>
          <a:prstGeom prst="straightConnector1">
            <a:avLst/>
          </a:prstGeom>
          <a:noFill/>
          <a:ln w="76200" algn="ctr">
            <a:solidFill>
              <a:schemeClr val="tx1"/>
            </a:solidFill>
            <a:round/>
            <a:headEnd/>
            <a:tailEnd/>
          </a:ln>
        </p:spPr>
      </p:cxnSp>
      <p:cxnSp>
        <p:nvCxnSpPr>
          <p:cNvPr id="14352" name="Straight Arrow Connector 29"/>
          <p:cNvCxnSpPr>
            <a:cxnSpLocks noChangeShapeType="1"/>
            <a:endCxn id="14382" idx="7"/>
          </p:cNvCxnSpPr>
          <p:nvPr/>
        </p:nvCxnSpPr>
        <p:spPr bwMode="auto">
          <a:xfrm flipH="1">
            <a:off x="2986088" y="2411413"/>
            <a:ext cx="581025" cy="511175"/>
          </a:xfrm>
          <a:prstGeom prst="straightConnector1">
            <a:avLst/>
          </a:prstGeom>
          <a:noFill/>
          <a:ln w="76200" algn="ctr">
            <a:solidFill>
              <a:schemeClr val="tx1"/>
            </a:solidFill>
            <a:round/>
            <a:headEnd/>
            <a:tailEnd/>
          </a:ln>
        </p:spPr>
      </p:cxnSp>
      <p:pic>
        <p:nvPicPr>
          <p:cNvPr id="14353" name="Picture 48" descr="TP_tmp"/>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468313" y="3429000"/>
            <a:ext cx="361950" cy="200025"/>
          </a:xfrm>
          <a:prstGeom prst="rect">
            <a:avLst/>
          </a:prstGeom>
          <a:noFill/>
          <a:ln w="9525">
            <a:noFill/>
            <a:miter lim="800000"/>
            <a:headEnd/>
            <a:tailEnd/>
          </a:ln>
        </p:spPr>
      </p:pic>
      <p:pic>
        <p:nvPicPr>
          <p:cNvPr id="14354" name="Picture 50" descr="TP_tmp"/>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958850" y="3322638"/>
            <a:ext cx="2533650" cy="441325"/>
          </a:xfrm>
          <a:prstGeom prst="rect">
            <a:avLst/>
          </a:prstGeom>
          <a:noFill/>
          <a:ln w="9525">
            <a:noFill/>
            <a:miter lim="800000"/>
            <a:headEnd/>
            <a:tailEnd/>
          </a:ln>
        </p:spPr>
      </p:pic>
      <p:graphicFrame>
        <p:nvGraphicFramePr>
          <p:cNvPr id="52" name="Table 51"/>
          <p:cNvGraphicFramePr>
            <a:graphicFrameLocks noGrp="1"/>
          </p:cNvGraphicFramePr>
          <p:nvPr/>
        </p:nvGraphicFramePr>
        <p:xfrm>
          <a:off x="6289918" y="2031803"/>
          <a:ext cx="2520280" cy="2575656"/>
        </p:xfrm>
        <a:graphic>
          <a:graphicData uri="http://schemas.openxmlformats.org/drawingml/2006/table">
            <a:tbl>
              <a:tblPr firstRow="1" bandRow="1">
                <a:tableStyleId>{5C22544A-7EE6-4342-B048-85BDC9FD1C3A}</a:tableStyleId>
              </a:tblPr>
              <a:tblGrid>
                <a:gridCol w="630070"/>
                <a:gridCol w="630070"/>
                <a:gridCol w="630070"/>
                <a:gridCol w="630070"/>
              </a:tblGrid>
              <a:tr h="594840">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algn="ctr" defTabSz="914400" rtl="0" eaLnBrk="1" latinLnBrk="0" hangingPunct="1"/>
                      <a:endParaRPr lang="en-US" sz="3400" b="1" i="0" kern="1200" dirty="0">
                        <a:solidFill>
                          <a:schemeClr val="tx1"/>
                        </a:solidFill>
                        <a:latin typeface="Comic Sans MS Bold"/>
                        <a:ea typeface="+mn-ea"/>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r>
                        <a:rPr lang="en-US" sz="3400" b="1" i="0" dirty="0" smtClean="0">
                          <a:latin typeface="Comic Sans MS Bold"/>
                          <a:cs typeface="Comic Sans MS Bold"/>
                        </a:rPr>
                        <a:t>0</a:t>
                      </a: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bl>
          </a:graphicData>
        </a:graphic>
      </p:graphicFrame>
      <p:graphicFrame>
        <p:nvGraphicFramePr>
          <p:cNvPr id="53" name="Table 52"/>
          <p:cNvGraphicFramePr>
            <a:graphicFrameLocks noGrp="1"/>
          </p:cNvGraphicFramePr>
          <p:nvPr/>
        </p:nvGraphicFramePr>
        <p:xfrm>
          <a:off x="7547055" y="3950209"/>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54" name="Table 53"/>
          <p:cNvGraphicFramePr>
            <a:graphicFrameLocks noGrp="1"/>
          </p:cNvGraphicFramePr>
          <p:nvPr/>
        </p:nvGraphicFramePr>
        <p:xfrm>
          <a:off x="7543378" y="2674978"/>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55" name="Table 54"/>
          <p:cNvGraphicFramePr>
            <a:graphicFrameLocks noGrp="1"/>
          </p:cNvGraphicFramePr>
          <p:nvPr/>
        </p:nvGraphicFramePr>
        <p:xfrm>
          <a:off x="6919689" y="3317717"/>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0</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56" name="Table 55"/>
          <p:cNvGraphicFramePr>
            <a:graphicFrameLocks noGrp="1"/>
          </p:cNvGraphicFramePr>
          <p:nvPr/>
        </p:nvGraphicFramePr>
        <p:xfrm>
          <a:off x="6923313" y="2046560"/>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1</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57" name="Table 56"/>
          <p:cNvGraphicFramePr>
            <a:graphicFrameLocks noGrp="1"/>
          </p:cNvGraphicFramePr>
          <p:nvPr/>
        </p:nvGraphicFramePr>
        <p:xfrm>
          <a:off x="6299624" y="2675011"/>
          <a:ext cx="630070" cy="643914"/>
        </p:xfrm>
        <a:graphic>
          <a:graphicData uri="http://schemas.openxmlformats.org/drawingml/2006/table">
            <a:tbl>
              <a:tblPr firstRow="1" bandRow="1">
                <a:tableStyleId>{5C22544A-7EE6-4342-B048-85BDC9FD1C3A}</a:tableStyleId>
              </a:tblPr>
              <a:tblGrid>
                <a:gridCol w="630070"/>
              </a:tblGrid>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solidFill>
                            <a:schemeClr val="tx1"/>
                          </a:solidFill>
                          <a:latin typeface="Comic Sans MS Bold"/>
                          <a:cs typeface="Comic Sans MS Bold"/>
                        </a:rPr>
                        <a:t>0</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bl>
          </a:graphicData>
        </a:graphic>
      </p:graphicFrame>
      <p:graphicFrame>
        <p:nvGraphicFramePr>
          <p:cNvPr id="111" name="Table 110"/>
          <p:cNvGraphicFramePr>
            <a:graphicFrameLocks noGrp="1"/>
          </p:cNvGraphicFramePr>
          <p:nvPr/>
        </p:nvGraphicFramePr>
        <p:xfrm>
          <a:off x="6283238" y="2046560"/>
          <a:ext cx="2520280" cy="2575656"/>
        </p:xfrm>
        <a:graphic>
          <a:graphicData uri="http://schemas.openxmlformats.org/drawingml/2006/table">
            <a:tbl>
              <a:tblPr firstRow="1" bandRow="1">
                <a:tableStyleId>{5C22544A-7EE6-4342-B048-85BDC9FD1C3A}</a:tableStyleId>
              </a:tblPr>
              <a:tblGrid>
                <a:gridCol w="630070"/>
                <a:gridCol w="630070"/>
                <a:gridCol w="630070"/>
                <a:gridCol w="630070"/>
              </a:tblGrid>
              <a:tr h="594840">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r>
                        <a:rPr lang="en-US" sz="3400" b="1" i="0" dirty="0" smtClean="0">
                          <a:solidFill>
                            <a:schemeClr val="tx1"/>
                          </a:solidFill>
                          <a:latin typeface="Comic Sans MS Bold"/>
                          <a:cs typeface="Comic Sans MS Bold"/>
                        </a:rPr>
                        <a:t>5</a:t>
                      </a: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c>
                  <a:txBody>
                    <a:bodyPr/>
                    <a:lstStyle/>
                    <a:p>
                      <a:pPr algn="ctr"/>
                      <a:endParaRPr lang="en-US" sz="3400" b="1" i="0" dirty="0">
                        <a:solidFill>
                          <a:schemeClr val="tx1"/>
                        </a:solidFill>
                        <a:latin typeface="Comic Sans MS Bold"/>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algn="ctr" defTabSz="914400" rtl="0" eaLnBrk="1" latinLnBrk="0" hangingPunct="1"/>
                      <a:endParaRPr lang="en-US" sz="3400" b="1" i="0" kern="1200" dirty="0">
                        <a:solidFill>
                          <a:schemeClr val="tx1"/>
                        </a:solidFill>
                        <a:latin typeface="Comic Sans MS Bold"/>
                        <a:ea typeface="+mn-ea"/>
                        <a:cs typeface="Comic Sans MS Bold"/>
                      </a:endParaRPr>
                    </a:p>
                  </a:txBody>
                  <a:tcPr marL="125754" marR="125754" marT="62877" marB="62877" anchor="ctr">
                    <a:lnL w="12700" cmpd="sng">
                      <a:noFill/>
                    </a:lnL>
                    <a:lnR w="12700" cmpd="sng">
                      <a:noFill/>
                    </a:lnR>
                    <a:lnT w="12700" cmpd="sng">
                      <a:noFill/>
                    </a:lnT>
                    <a:lnB w="381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pPr algn="ctr"/>
                      <a:r>
                        <a:rPr lang="en-US" sz="3400" b="1" i="0" dirty="0" smtClean="0">
                          <a:latin typeface="Comic Sans MS Bold"/>
                          <a:cs typeface="Comic Sans MS Bold"/>
                        </a:rPr>
                        <a:t>5</a:t>
                      </a: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r>
                        <a:rPr lang="en-US" sz="3400" b="1" i="0" dirty="0" smtClean="0">
                          <a:latin typeface="Comic Sans MS Bold"/>
                          <a:cs typeface="Comic Sans MS Bold"/>
                        </a:rPr>
                        <a:t>8</a:t>
                      </a: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381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r h="594840">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latin typeface="Comic Sans MS Bold"/>
                          <a:cs typeface="Comic Sans MS Bold"/>
                        </a:rPr>
                        <a:t>2</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algn="ctr"/>
                      <a:r>
                        <a:rPr lang="en-US" sz="3400" b="1" i="0" dirty="0" smtClean="0">
                          <a:latin typeface="Comic Sans MS Bold"/>
                          <a:cs typeface="Comic Sans MS Bold"/>
                        </a:rPr>
                        <a:t>3</a:t>
                      </a: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r>
              <a:tr h="594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400" b="1" i="0" dirty="0" smtClean="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endParaRPr lang="en-US" sz="2500" dirty="0"/>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400" b="1" i="0" dirty="0" smtClean="0">
                          <a:latin typeface="Comic Sans MS Bold"/>
                          <a:cs typeface="Comic Sans MS Bold"/>
                        </a:rPr>
                        <a:t>7</a:t>
                      </a: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rgbClr val="5DBAFF"/>
                    </a:solidFill>
                  </a:tcPr>
                </a:tc>
                <a:tc>
                  <a:txBody>
                    <a:bodyPr/>
                    <a:lstStyle/>
                    <a:p>
                      <a:pPr algn="ctr"/>
                      <a:endParaRPr lang="en-US" sz="3400" b="1" i="0" dirty="0">
                        <a:latin typeface="Comic Sans MS Bold"/>
                        <a:cs typeface="Comic Sans MS Bold"/>
                      </a:endParaRPr>
                    </a:p>
                  </a:txBody>
                  <a:tcPr marL="125754" marR="125754" marT="62877" marB="62877" anchor="ctr">
                    <a:lnL w="12700" cmpd="sng">
                      <a:noFill/>
                    </a:lnL>
                    <a:lnR w="12700" cmpd="sng">
                      <a:noFill/>
                    </a:lnR>
                    <a:lnT w="12700" cmpd="sng">
                      <a:noFill/>
                    </a:lnT>
                    <a:lnB w="12700" cmpd="sng">
                      <a:noFill/>
                    </a:lnB>
                    <a:lnTlToBr w="12700" cmpd="sng">
                      <a:noFill/>
                      <a:prstDash val="solid"/>
                    </a:lnTlToBr>
                    <a:lnBlToTr w="12700" cmpd="sng">
                      <a:noFill/>
                      <a:prstDash val="solid"/>
                    </a:lnBlToTr>
                    <a:cell3D prstMaterial="dkEdge">
                      <a:bevel w="57150" h="31750" prst="softRound"/>
                      <a:lightRig rig="flood" dir="t"/>
                    </a:cell3D>
                    <a:solidFill>
                      <a:schemeClr val="bg2">
                        <a:lumMod val="20000"/>
                        <a:lumOff val="80000"/>
                      </a:schemeClr>
                    </a:solidFill>
                  </a:tcPr>
                </a:tc>
              </a:tr>
            </a:tbl>
          </a:graphicData>
        </a:graphic>
      </p:graphicFrame>
      <p:sp>
        <p:nvSpPr>
          <p:cNvPr id="70" name="Title 1"/>
          <p:cNvSpPr>
            <a:spLocks noGrp="1"/>
          </p:cNvSpPr>
          <p:nvPr>
            <p:ph type="title"/>
          </p:nvPr>
        </p:nvSpPr>
        <p:spPr>
          <a:xfrm>
            <a:off x="152400" y="152400"/>
            <a:ext cx="8740775" cy="762000"/>
          </a:xfrm>
        </p:spPr>
        <p:txBody>
          <a:bodyPr/>
          <a:lstStyle/>
          <a:p>
            <a:r>
              <a:rPr lang="en-US" altLang="ko-KR" dirty="0" err="1" smtClean="0">
                <a:ea typeface="굴림" charset="-127"/>
              </a:rPr>
              <a:t>Pairwise</a:t>
            </a:r>
            <a:r>
              <a:rPr lang="en-US" altLang="ko-KR" dirty="0" smtClean="0">
                <a:ea typeface="굴림" charset="-127"/>
              </a:rPr>
              <a:t> comparison model</a:t>
            </a:r>
            <a:endParaRPr lang="ko-KR" altLang="en-US" dirty="0" smtClean="0">
              <a:ea typeface="굴림" charset="-127"/>
            </a:endParaRPr>
          </a:p>
        </p:txBody>
      </p:sp>
      <p:sp>
        <p:nvSpPr>
          <p:cNvPr id="71" name="Rectangle 70"/>
          <p:cNvSpPr/>
          <p:nvPr/>
        </p:nvSpPr>
        <p:spPr>
          <a:xfrm>
            <a:off x="5947772" y="668313"/>
            <a:ext cx="3224024" cy="369332"/>
          </a:xfrm>
          <a:prstGeom prst="rect">
            <a:avLst/>
          </a:prstGeom>
        </p:spPr>
        <p:txBody>
          <a:bodyPr wrap="none">
            <a:spAutoFit/>
          </a:bodyPr>
          <a:lstStyle/>
          <a:p>
            <a:r>
              <a:rPr lang="en-US" altLang="ko-KR" dirty="0" smtClean="0">
                <a:ea typeface="굴림" charset="-127"/>
              </a:rPr>
              <a:t>Bradley-Terry-Luce model `52</a:t>
            </a:r>
            <a:endParaRPr lang="ko-KR" altLang="en-US" dirty="0"/>
          </a:p>
        </p:txBody>
      </p:sp>
      <p:grpSp>
        <p:nvGrpSpPr>
          <p:cNvPr id="73" name="Group 82"/>
          <p:cNvGrpSpPr>
            <a:grpSpLocks/>
          </p:cNvGrpSpPr>
          <p:nvPr/>
        </p:nvGrpSpPr>
        <p:grpSpPr bwMode="auto">
          <a:xfrm>
            <a:off x="5508625" y="2017713"/>
            <a:ext cx="635000" cy="2563812"/>
            <a:chOff x="2190403" y="2449325"/>
            <a:chExt cx="725413" cy="2888731"/>
          </a:xfrm>
        </p:grpSpPr>
        <p:grpSp>
          <p:nvGrpSpPr>
            <p:cNvPr id="74" name="Group 36"/>
            <p:cNvGrpSpPr>
              <a:grpSpLocks/>
            </p:cNvGrpSpPr>
            <p:nvPr/>
          </p:nvGrpSpPr>
          <p:grpSpPr bwMode="auto">
            <a:xfrm>
              <a:off x="2327289" y="2449325"/>
              <a:ext cx="588527" cy="2888731"/>
              <a:chOff x="2327289" y="2449325"/>
              <a:chExt cx="588527" cy="2888731"/>
            </a:xfrm>
          </p:grpSpPr>
          <p:pic>
            <p:nvPicPr>
              <p:cNvPr id="79" name="Picture 88" descr="ShawshankRedemptionMoviePoster.jpg"/>
              <p:cNvPicPr>
                <a:picLocks noChangeAspect="1"/>
              </p:cNvPicPr>
              <p:nvPr/>
            </p:nvPicPr>
            <p:blipFill>
              <a:blip r:embed="rId13" cstate="print"/>
              <a:srcRect/>
              <a:stretch>
                <a:fillRect/>
              </a:stretch>
            </p:blipFill>
            <p:spPr bwMode="auto">
              <a:xfrm>
                <a:off x="2351593" y="2449325"/>
                <a:ext cx="548861" cy="686596"/>
              </a:xfrm>
              <a:prstGeom prst="rect">
                <a:avLst/>
              </a:prstGeom>
              <a:noFill/>
              <a:ln w="9525">
                <a:noFill/>
                <a:miter lim="800000"/>
                <a:headEnd/>
                <a:tailEnd/>
              </a:ln>
            </p:spPr>
          </p:pic>
          <p:pic>
            <p:nvPicPr>
              <p:cNvPr id="80" name="Picture 89" descr="forrest-gump-759.jpg"/>
              <p:cNvPicPr>
                <a:picLocks noChangeAspect="1"/>
              </p:cNvPicPr>
              <p:nvPr/>
            </p:nvPicPr>
            <p:blipFill>
              <a:blip r:embed="rId14" cstate="print"/>
              <a:srcRect/>
              <a:stretch>
                <a:fillRect/>
              </a:stretch>
            </p:blipFill>
            <p:spPr bwMode="auto">
              <a:xfrm>
                <a:off x="2351593" y="3194455"/>
                <a:ext cx="548861" cy="673317"/>
              </a:xfrm>
              <a:prstGeom prst="rect">
                <a:avLst/>
              </a:prstGeom>
              <a:noFill/>
              <a:ln w="9525">
                <a:noFill/>
                <a:miter lim="800000"/>
                <a:headEnd/>
                <a:tailEnd/>
              </a:ln>
            </p:spPr>
          </p:pic>
          <p:pic>
            <p:nvPicPr>
              <p:cNvPr id="81" name="Picture 90" descr="Schindler's_List_movie.jpg"/>
              <p:cNvPicPr>
                <a:picLocks noChangeAspect="1"/>
              </p:cNvPicPr>
              <p:nvPr/>
            </p:nvPicPr>
            <p:blipFill>
              <a:blip r:embed="rId15" cstate="print"/>
              <a:srcRect/>
              <a:stretch>
                <a:fillRect/>
              </a:stretch>
            </p:blipFill>
            <p:spPr bwMode="auto">
              <a:xfrm>
                <a:off x="2337767" y="3916708"/>
                <a:ext cx="568648" cy="643098"/>
              </a:xfrm>
              <a:prstGeom prst="rect">
                <a:avLst/>
              </a:prstGeom>
              <a:noFill/>
              <a:ln w="9525">
                <a:noFill/>
                <a:miter lim="800000"/>
                <a:headEnd/>
                <a:tailEnd/>
              </a:ln>
            </p:spPr>
          </p:pic>
          <p:pic>
            <p:nvPicPr>
              <p:cNvPr id="82" name="Picture 91" descr="Life_of_Pi_2012_Poster.jpg"/>
              <p:cNvPicPr>
                <a:picLocks noChangeAspect="1"/>
              </p:cNvPicPr>
              <p:nvPr/>
            </p:nvPicPr>
            <p:blipFill>
              <a:blip r:embed="rId16" cstate="print"/>
              <a:srcRect/>
              <a:stretch>
                <a:fillRect/>
              </a:stretch>
            </p:blipFill>
            <p:spPr bwMode="auto">
              <a:xfrm>
                <a:off x="2327289" y="4613714"/>
                <a:ext cx="588527" cy="724342"/>
              </a:xfrm>
              <a:prstGeom prst="rect">
                <a:avLst/>
              </a:prstGeom>
              <a:noFill/>
              <a:ln w="9525">
                <a:noFill/>
                <a:miter lim="800000"/>
                <a:headEnd/>
                <a:tailEnd/>
              </a:ln>
            </p:spPr>
          </p:pic>
        </p:grpSp>
        <p:sp>
          <p:nvSpPr>
            <p:cNvPr id="75" name="Oval 17"/>
            <p:cNvSpPr>
              <a:spLocks noChangeArrowheads="1"/>
            </p:cNvSpPr>
            <p:nvPr/>
          </p:nvSpPr>
          <p:spPr bwMode="auto">
            <a:xfrm>
              <a:off x="2190443" y="2612713"/>
              <a:ext cx="360000" cy="360000"/>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000" b="1">
                  <a:solidFill>
                    <a:srgbClr val="FFFFFF"/>
                  </a:solidFill>
                </a:rPr>
                <a:t>1</a:t>
              </a:r>
              <a:endParaRPr lang="ko-KR" altLang="en-US" sz="2000" b="1">
                <a:solidFill>
                  <a:srgbClr val="FFFFFF"/>
                </a:solidFill>
              </a:endParaRPr>
            </a:p>
          </p:txBody>
        </p:sp>
        <p:sp>
          <p:nvSpPr>
            <p:cNvPr id="76" name="Oval 17"/>
            <p:cNvSpPr>
              <a:spLocks noChangeArrowheads="1"/>
            </p:cNvSpPr>
            <p:nvPr/>
          </p:nvSpPr>
          <p:spPr bwMode="auto">
            <a:xfrm>
              <a:off x="2190403" y="3332833"/>
              <a:ext cx="360000" cy="360000"/>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000" b="1">
                  <a:solidFill>
                    <a:srgbClr val="FFFFFF"/>
                  </a:solidFill>
                </a:rPr>
                <a:t>2</a:t>
              </a:r>
              <a:endParaRPr lang="ko-KR" altLang="en-US" sz="2000" b="1">
                <a:solidFill>
                  <a:srgbClr val="FFFFFF"/>
                </a:solidFill>
              </a:endParaRPr>
            </a:p>
          </p:txBody>
        </p:sp>
        <p:sp>
          <p:nvSpPr>
            <p:cNvPr id="77" name="Oval 86"/>
            <p:cNvSpPr>
              <a:spLocks noChangeArrowheads="1"/>
            </p:cNvSpPr>
            <p:nvPr/>
          </p:nvSpPr>
          <p:spPr bwMode="auto">
            <a:xfrm>
              <a:off x="2190403" y="4045293"/>
              <a:ext cx="360000" cy="360000"/>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000" b="1" dirty="0">
                  <a:solidFill>
                    <a:srgbClr val="FFFFFF"/>
                  </a:solidFill>
                </a:rPr>
                <a:t>3</a:t>
              </a:r>
              <a:endParaRPr lang="ko-KR" altLang="en-US" sz="2000" b="1" dirty="0">
                <a:solidFill>
                  <a:srgbClr val="FFFFFF"/>
                </a:solidFill>
              </a:endParaRPr>
            </a:p>
          </p:txBody>
        </p:sp>
        <p:sp>
          <p:nvSpPr>
            <p:cNvPr id="78" name="Oval 87"/>
            <p:cNvSpPr>
              <a:spLocks noChangeArrowheads="1"/>
            </p:cNvSpPr>
            <p:nvPr/>
          </p:nvSpPr>
          <p:spPr bwMode="auto">
            <a:xfrm>
              <a:off x="2190403" y="4772993"/>
              <a:ext cx="360000" cy="360000"/>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000" b="1" dirty="0">
                  <a:solidFill>
                    <a:srgbClr val="FFFFFF"/>
                  </a:solidFill>
                </a:rPr>
                <a:t>4</a:t>
              </a:r>
              <a:endParaRPr lang="ko-KR" altLang="en-US" sz="2000" b="1" dirty="0">
                <a:solidFill>
                  <a:srgbClr val="FFFFFF"/>
                </a:solidFill>
              </a:endParaRPr>
            </a:p>
          </p:txBody>
        </p:sp>
      </p:grpSp>
      <p:grpSp>
        <p:nvGrpSpPr>
          <p:cNvPr id="83" name="Group 92"/>
          <p:cNvGrpSpPr>
            <a:grpSpLocks/>
          </p:cNvGrpSpPr>
          <p:nvPr/>
        </p:nvGrpSpPr>
        <p:grpSpPr bwMode="auto">
          <a:xfrm>
            <a:off x="6264275" y="1196975"/>
            <a:ext cx="2544763" cy="695325"/>
            <a:chOff x="3107919" y="1551459"/>
            <a:chExt cx="2904243" cy="773221"/>
          </a:xfrm>
        </p:grpSpPr>
        <p:pic>
          <p:nvPicPr>
            <p:cNvPr id="84" name="Picture 93" descr="ShawshankRedemptionMoviePoster.jpg"/>
            <p:cNvPicPr>
              <a:picLocks noChangeAspect="1"/>
            </p:cNvPicPr>
            <p:nvPr/>
          </p:nvPicPr>
          <p:blipFill>
            <a:blip r:embed="rId17" cstate="print"/>
            <a:srcRect/>
            <a:stretch>
              <a:fillRect/>
            </a:stretch>
          </p:blipFill>
          <p:spPr bwMode="auto">
            <a:xfrm rot="-5400000">
              <a:off x="3171696" y="1666622"/>
              <a:ext cx="565323" cy="692878"/>
            </a:xfrm>
            <a:prstGeom prst="rect">
              <a:avLst/>
            </a:prstGeom>
            <a:noFill/>
            <a:ln w="9525">
              <a:noFill/>
              <a:miter lim="800000"/>
              <a:headEnd/>
              <a:tailEnd/>
            </a:ln>
          </p:spPr>
        </p:pic>
        <p:pic>
          <p:nvPicPr>
            <p:cNvPr id="85" name="Picture 94" descr="forrest-gump-759.jpg"/>
            <p:cNvPicPr>
              <a:picLocks noChangeAspect="1"/>
            </p:cNvPicPr>
            <p:nvPr/>
          </p:nvPicPr>
          <p:blipFill>
            <a:blip r:embed="rId18" cstate="print"/>
            <a:srcRect/>
            <a:stretch>
              <a:fillRect/>
            </a:stretch>
          </p:blipFill>
          <p:spPr bwMode="auto">
            <a:xfrm rot="-5400000">
              <a:off x="3906025" y="1673323"/>
              <a:ext cx="565323" cy="679477"/>
            </a:xfrm>
            <a:prstGeom prst="rect">
              <a:avLst/>
            </a:prstGeom>
            <a:noFill/>
            <a:ln w="9525">
              <a:noFill/>
              <a:miter lim="800000"/>
              <a:headEnd/>
              <a:tailEnd/>
            </a:ln>
          </p:spPr>
        </p:pic>
        <p:pic>
          <p:nvPicPr>
            <p:cNvPr id="86" name="Picture 95" descr="Schindler's_List_movie.jpg"/>
            <p:cNvPicPr>
              <a:picLocks noChangeAspect="1"/>
            </p:cNvPicPr>
            <p:nvPr/>
          </p:nvPicPr>
          <p:blipFill>
            <a:blip r:embed="rId19" cstate="print"/>
            <a:srcRect/>
            <a:stretch>
              <a:fillRect/>
            </a:stretch>
          </p:blipFill>
          <p:spPr bwMode="auto">
            <a:xfrm rot="-5400000">
              <a:off x="4610129" y="1697100"/>
              <a:ext cx="606179" cy="648982"/>
            </a:xfrm>
            <a:prstGeom prst="rect">
              <a:avLst/>
            </a:prstGeom>
            <a:noFill/>
            <a:ln w="9525">
              <a:noFill/>
              <a:miter lim="800000"/>
              <a:headEnd/>
              <a:tailEnd/>
            </a:ln>
          </p:spPr>
        </p:pic>
        <p:pic>
          <p:nvPicPr>
            <p:cNvPr id="87" name="Picture 96" descr="Life_of_Pi_2012_Poster.jpg"/>
            <p:cNvPicPr>
              <a:picLocks noChangeAspect="1"/>
            </p:cNvPicPr>
            <p:nvPr/>
          </p:nvPicPr>
          <p:blipFill>
            <a:blip r:embed="rId20" cstate="print"/>
            <a:srcRect/>
            <a:stretch>
              <a:fillRect/>
            </a:stretch>
          </p:blipFill>
          <p:spPr bwMode="auto">
            <a:xfrm rot="-5400000">
              <a:off x="5337701" y="1650218"/>
              <a:ext cx="617953" cy="730969"/>
            </a:xfrm>
            <a:prstGeom prst="rect">
              <a:avLst/>
            </a:prstGeom>
            <a:noFill/>
            <a:ln w="9525">
              <a:noFill/>
              <a:miter lim="800000"/>
              <a:headEnd/>
              <a:tailEnd/>
            </a:ln>
          </p:spPr>
        </p:pic>
        <p:sp>
          <p:nvSpPr>
            <p:cNvPr id="88" name="Oval 17"/>
            <p:cNvSpPr>
              <a:spLocks noChangeArrowheads="1"/>
            </p:cNvSpPr>
            <p:nvPr/>
          </p:nvSpPr>
          <p:spPr bwMode="auto">
            <a:xfrm>
              <a:off x="3260616" y="1551459"/>
              <a:ext cx="360000" cy="360000"/>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000" b="1" dirty="0">
                  <a:solidFill>
                    <a:srgbClr val="FFFFFF"/>
                  </a:solidFill>
                </a:rPr>
                <a:t>1</a:t>
              </a:r>
              <a:endParaRPr lang="ko-KR" altLang="en-US" sz="2000" b="1" dirty="0">
                <a:solidFill>
                  <a:srgbClr val="FFFFFF"/>
                </a:solidFill>
              </a:endParaRPr>
            </a:p>
          </p:txBody>
        </p:sp>
        <p:sp>
          <p:nvSpPr>
            <p:cNvPr id="89" name="Oval 17"/>
            <p:cNvSpPr>
              <a:spLocks noChangeArrowheads="1"/>
            </p:cNvSpPr>
            <p:nvPr/>
          </p:nvSpPr>
          <p:spPr bwMode="auto">
            <a:xfrm>
              <a:off x="3976886" y="1557809"/>
              <a:ext cx="360000" cy="360000"/>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000" b="1" dirty="0">
                  <a:solidFill>
                    <a:srgbClr val="FFFFFF"/>
                  </a:solidFill>
                </a:rPr>
                <a:t>2</a:t>
              </a:r>
              <a:endParaRPr lang="ko-KR" altLang="en-US" sz="2000" b="1" dirty="0">
                <a:solidFill>
                  <a:srgbClr val="FFFFFF"/>
                </a:solidFill>
              </a:endParaRPr>
            </a:p>
          </p:txBody>
        </p:sp>
        <p:sp>
          <p:nvSpPr>
            <p:cNvPr id="90" name="Oval 17"/>
            <p:cNvSpPr>
              <a:spLocks noChangeArrowheads="1"/>
            </p:cNvSpPr>
            <p:nvPr/>
          </p:nvSpPr>
          <p:spPr bwMode="auto">
            <a:xfrm>
              <a:off x="4735066" y="1555269"/>
              <a:ext cx="360000" cy="360000"/>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000" b="1" dirty="0">
                  <a:solidFill>
                    <a:srgbClr val="FFFFFF"/>
                  </a:solidFill>
                </a:rPr>
                <a:t>3</a:t>
              </a:r>
              <a:endParaRPr lang="ko-KR" altLang="en-US" sz="2000" b="1" dirty="0">
                <a:solidFill>
                  <a:srgbClr val="FFFFFF"/>
                </a:solidFill>
              </a:endParaRPr>
            </a:p>
          </p:txBody>
        </p:sp>
        <p:sp>
          <p:nvSpPr>
            <p:cNvPr id="91" name="Oval 17"/>
            <p:cNvSpPr>
              <a:spLocks noChangeArrowheads="1"/>
            </p:cNvSpPr>
            <p:nvPr/>
          </p:nvSpPr>
          <p:spPr bwMode="auto">
            <a:xfrm>
              <a:off x="5448796" y="1557809"/>
              <a:ext cx="360000" cy="360000"/>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000" b="1" dirty="0">
                  <a:solidFill>
                    <a:srgbClr val="FFFFFF"/>
                  </a:solidFill>
                </a:rPr>
                <a:t>4</a:t>
              </a:r>
              <a:endParaRPr lang="ko-KR" altLang="en-US" sz="2000" b="1" dirty="0">
                <a:solidFill>
                  <a:srgbClr val="FFFFFF"/>
                </a:solidFill>
              </a:endParaRPr>
            </a:p>
          </p:txBody>
        </p:sp>
      </p:grpSp>
      <p:sp>
        <p:nvSpPr>
          <p:cNvPr id="92" name="Content Placeholder 2"/>
          <p:cNvSpPr txBox="1">
            <a:spLocks/>
          </p:cNvSpPr>
          <p:nvPr/>
        </p:nvSpPr>
        <p:spPr bwMode="auto">
          <a:xfrm>
            <a:off x="411163" y="4030663"/>
            <a:ext cx="2211387"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ko-KR" sz="2400" b="0" i="0" u="none" strike="noStrike" kern="0" cap="none" spc="0" normalizeH="0" baseline="0" noProof="0" dirty="0" smtClean="0">
                <a:ln>
                  <a:noFill/>
                </a:ln>
                <a:solidFill>
                  <a:schemeClr val="tx1"/>
                </a:solidFill>
                <a:effectLst/>
                <a:uLnTx/>
                <a:uFillTx/>
                <a:latin typeface="+mn-lt"/>
                <a:ea typeface="굴림" charset="-127"/>
                <a:cs typeface="+mn-cs"/>
              </a:rPr>
              <a:t>score vector</a:t>
            </a:r>
            <a:endParaRPr kumimoji="0" lang="ko-KR" altLang="en-US" sz="2400" b="0" i="0" u="none" strike="noStrike" kern="0" cap="none" spc="0" normalizeH="0" baseline="0" noProof="0" dirty="0" smtClean="0">
              <a:ln>
                <a:noFill/>
              </a:ln>
              <a:solidFill>
                <a:schemeClr val="tx1"/>
              </a:solidFill>
              <a:effectLst/>
              <a:uLnTx/>
              <a:uFillTx/>
              <a:latin typeface="+mn-lt"/>
              <a:ea typeface="굴림" charset="-127"/>
              <a:cs typeface="+mn-cs"/>
            </a:endParaRPr>
          </a:p>
        </p:txBody>
      </p:sp>
      <p:cxnSp>
        <p:nvCxnSpPr>
          <p:cNvPr id="93" name="직선 화살표 연결선 42"/>
          <p:cNvCxnSpPr/>
          <p:nvPr/>
        </p:nvCxnSpPr>
        <p:spPr bwMode="auto">
          <a:xfrm>
            <a:off x="1406371" y="3140968"/>
            <a:ext cx="8145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9"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10</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0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220913" y="1617663"/>
            <a:ext cx="3090861" cy="3035300"/>
            <a:chOff x="2220913" y="1617663"/>
            <a:chExt cx="3090861" cy="3035300"/>
          </a:xfrm>
        </p:grpSpPr>
        <p:sp>
          <p:nvSpPr>
            <p:cNvPr id="31"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400" b="1" dirty="0" smtClean="0">
                <a:solidFill>
                  <a:srgbClr val="FFFFFF"/>
                </a:solidFill>
                <a:latin typeface="Trebuchet MS"/>
                <a:cs typeface="Trebuchet MS"/>
              </a:endParaRPr>
            </a:p>
          </p:txBody>
        </p:sp>
        <p:sp>
          <p:nvSpPr>
            <p:cNvPr id="34"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800" b="1" dirty="0">
                  <a:solidFill>
                    <a:srgbClr val="FFFFFF"/>
                  </a:solidFill>
                </a:rPr>
                <a:t>1</a:t>
              </a:r>
              <a:endParaRPr lang="ko-KR" altLang="en-US" sz="2800" b="1" dirty="0">
                <a:solidFill>
                  <a:srgbClr val="FFFFFF"/>
                </a:solidFill>
              </a:endParaRPr>
            </a:p>
          </p:txBody>
        </p:sp>
        <p:sp>
          <p:nvSpPr>
            <p:cNvPr id="36"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800" b="1" dirty="0">
                  <a:solidFill>
                    <a:srgbClr val="FFFFFF"/>
                  </a:solidFill>
                </a:rPr>
                <a:t>2</a:t>
              </a:r>
              <a:endParaRPr lang="ko-KR" altLang="en-US" sz="2800" b="1" dirty="0">
                <a:solidFill>
                  <a:srgbClr val="FFFFFF"/>
                </a:solidFill>
              </a:endParaRPr>
            </a:p>
          </p:txBody>
        </p:sp>
        <p:sp>
          <p:nvSpPr>
            <p:cNvPr id="37"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800" b="1">
                  <a:solidFill>
                    <a:srgbClr val="FFFFFF"/>
                  </a:solidFill>
                </a:rPr>
                <a:t>3</a:t>
              </a:r>
              <a:endParaRPr lang="ko-KR" altLang="en-US" sz="2800" b="1">
                <a:solidFill>
                  <a:srgbClr val="FFFFFF"/>
                </a:solidFill>
              </a:endParaRPr>
            </a:p>
          </p:txBody>
        </p:sp>
        <p:sp>
          <p:nvSpPr>
            <p:cNvPr id="38"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800" b="1" dirty="0">
                  <a:solidFill>
                    <a:srgbClr val="FFFFFF"/>
                  </a:solidFill>
                </a:rPr>
                <a:t>4</a:t>
              </a:r>
              <a:endParaRPr lang="ko-KR" altLang="en-US" sz="2800" b="1" dirty="0">
                <a:solidFill>
                  <a:srgbClr val="FFFFFF"/>
                </a:solidFill>
              </a:endParaRPr>
            </a:p>
          </p:txBody>
        </p:sp>
        <p:cxnSp>
          <p:nvCxnSpPr>
            <p:cNvPr id="39" name="Straight Arrow Connector 23"/>
            <p:cNvCxnSpPr>
              <a:cxnSpLocks noChangeShapeType="1"/>
              <a:stCxn id="36"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40" name="Straight Arrow Connector 26"/>
            <p:cNvCxnSpPr>
              <a:cxnSpLocks noChangeShapeType="1"/>
              <a:stCxn id="37" idx="0"/>
              <a:endCxn id="36"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41" name="Straight Arrow Connector 29"/>
            <p:cNvCxnSpPr>
              <a:cxnSpLocks noChangeShapeType="1"/>
              <a:stCxn id="38" idx="3"/>
              <a:endCxn id="37"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sp>
        <p:nvSpPr>
          <p:cNvPr id="15363" name="Title 1"/>
          <p:cNvSpPr>
            <a:spLocks noGrp="1"/>
          </p:cNvSpPr>
          <p:nvPr>
            <p:ph type="title"/>
          </p:nvPr>
        </p:nvSpPr>
        <p:spPr/>
        <p:txBody>
          <a:bodyPr/>
          <a:lstStyle/>
          <a:p>
            <a:r>
              <a:rPr lang="en-US" altLang="ko-KR" dirty="0" smtClean="0">
                <a:ea typeface="굴림" charset="-127"/>
              </a:rPr>
              <a:t>Top-</a:t>
            </a:r>
            <a:r>
              <a:rPr lang="en-US" altLang="ko-KR" i="1" dirty="0" smtClean="0">
                <a:ea typeface="굴림" charset="-127"/>
              </a:rPr>
              <a:t>K</a:t>
            </a:r>
            <a:r>
              <a:rPr lang="en-US" altLang="ko-KR" dirty="0" smtClean="0">
                <a:ea typeface="굴림" charset="-127"/>
              </a:rPr>
              <a:t> ranking</a:t>
            </a:r>
            <a:endParaRPr lang="ko-KR" altLang="en-US" dirty="0" smtClean="0">
              <a:ea typeface="굴림" charset="-127"/>
            </a:endParaRPr>
          </a:p>
        </p:txBody>
      </p:sp>
      <p:pic>
        <p:nvPicPr>
          <p:cNvPr id="15365" name="Picture 7" descr="TP_tmp"/>
          <p:cNvPicPr>
            <a:picLocks noChangeAspect="1"/>
          </p:cNvPicPr>
          <p:nvPr>
            <p:custDataLst>
              <p:tags r:id="rId1"/>
            </p:custDataLst>
          </p:nvPr>
        </p:nvPicPr>
        <p:blipFill>
          <a:blip r:embed="rId10" cstate="print">
            <a:clrChange>
              <a:clrFrom>
                <a:srgbClr val="FFFFFF"/>
              </a:clrFrom>
              <a:clrTo>
                <a:srgbClr val="FFFFFF">
                  <a:alpha val="0"/>
                </a:srgbClr>
              </a:clrTo>
            </a:clrChange>
          </a:blip>
          <a:srcRect/>
          <a:stretch>
            <a:fillRect/>
          </a:stretch>
        </p:blipFill>
        <p:spPr bwMode="auto">
          <a:xfrm>
            <a:off x="958850" y="3051175"/>
            <a:ext cx="361950" cy="200025"/>
          </a:xfrm>
          <a:prstGeom prst="rect">
            <a:avLst/>
          </a:prstGeom>
          <a:noFill/>
          <a:ln w="9525">
            <a:noFill/>
            <a:miter lim="800000"/>
            <a:headEnd/>
            <a:tailEnd/>
          </a:ln>
        </p:spPr>
      </p:pic>
      <p:pic>
        <p:nvPicPr>
          <p:cNvPr id="15367" name="Picture 46" descr="TP_tmp"/>
          <p:cNvPicPr>
            <a:picLocks noChangeAspect="1"/>
          </p:cNvPicPr>
          <p:nvPr>
            <p:custDataLst>
              <p:tags r:id="rId2"/>
            </p:custDataLst>
          </p:nvPr>
        </p:nvPicPr>
        <p:blipFill>
          <a:blip r:embed="rId11" cstate="print">
            <a:clrChange>
              <a:clrFrom>
                <a:srgbClr val="FFFFFF"/>
              </a:clrFrom>
              <a:clrTo>
                <a:srgbClr val="FFFFFF">
                  <a:alpha val="0"/>
                </a:srgbClr>
              </a:clrTo>
            </a:clrChange>
          </a:blip>
          <a:srcRect/>
          <a:stretch>
            <a:fillRect/>
          </a:stretch>
        </p:blipFill>
        <p:spPr bwMode="auto">
          <a:xfrm>
            <a:off x="322263" y="1898650"/>
            <a:ext cx="2954337" cy="738188"/>
          </a:xfrm>
          <a:prstGeom prst="rect">
            <a:avLst/>
          </a:prstGeom>
          <a:noFill/>
          <a:ln w="9525">
            <a:noFill/>
            <a:miter lim="800000"/>
            <a:headEnd/>
            <a:tailEnd/>
          </a:ln>
        </p:spPr>
      </p:pic>
      <p:sp>
        <p:nvSpPr>
          <p:cNvPr id="23" name="Content Placeholder 2"/>
          <p:cNvSpPr txBox="1">
            <a:spLocks/>
          </p:cNvSpPr>
          <p:nvPr/>
        </p:nvSpPr>
        <p:spPr bwMode="auto">
          <a:xfrm>
            <a:off x="107950" y="4005263"/>
            <a:ext cx="2789238" cy="47783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i="1" kern="0" dirty="0">
                <a:solidFill>
                  <a:schemeClr val="accent2"/>
                </a:solidFill>
                <a:latin typeface="+mn-lt"/>
              </a:rPr>
              <a:t>L</a:t>
            </a:r>
            <a:r>
              <a:rPr kumimoji="0" lang="en-US" altLang="ko-KR" sz="2400" kern="0" dirty="0">
                <a:solidFill>
                  <a:schemeClr val="accent2"/>
                </a:solidFill>
                <a:latin typeface="+mn-lt"/>
              </a:rPr>
              <a:t> </a:t>
            </a:r>
            <a:r>
              <a:rPr kumimoji="0" lang="en-US" altLang="ko-KR" sz="2400" kern="0" dirty="0" err="1">
                <a:latin typeface="+mn-lt"/>
              </a:rPr>
              <a:t>indep</a:t>
            </a:r>
            <a:r>
              <a:rPr kumimoji="0" lang="en-US" altLang="ko-KR" sz="2400" kern="0" dirty="0">
                <a:latin typeface="+mn-lt"/>
              </a:rPr>
              <a:t>. copies</a:t>
            </a:r>
            <a:endParaRPr kumimoji="0" lang="ko-KR" altLang="en-US" sz="2400" kern="0" dirty="0">
              <a:latin typeface="+mn-lt"/>
            </a:endParaRPr>
          </a:p>
        </p:txBody>
      </p:sp>
      <p:sp>
        <p:nvSpPr>
          <p:cNvPr id="11278" name="Rectangle 4"/>
          <p:cNvSpPr>
            <a:spLocks noChangeArrowheads="1"/>
          </p:cNvSpPr>
          <p:nvPr/>
        </p:nvSpPr>
        <p:spPr bwMode="auto">
          <a:xfrm>
            <a:off x="5847234" y="1772816"/>
            <a:ext cx="1677094" cy="2710283"/>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defRPr/>
            </a:pPr>
            <a:r>
              <a:rPr lang="en-US" altLang="ko-KR" sz="2400" b="1" dirty="0" smtClean="0">
                <a:solidFill>
                  <a:srgbClr val="FFFFFF"/>
                </a:solidFill>
                <a:latin typeface="Trebuchet MS"/>
                <a:cs typeface="Trebuchet MS"/>
              </a:rPr>
              <a:t>TOP-</a:t>
            </a:r>
            <a:r>
              <a:rPr lang="en-US" altLang="ko-KR" sz="2400" b="1" i="1" dirty="0" smtClean="0">
                <a:solidFill>
                  <a:srgbClr val="FFFFFF"/>
                </a:solidFill>
                <a:latin typeface="Trebuchet MS"/>
                <a:cs typeface="Trebuchet MS"/>
              </a:rPr>
              <a:t>K</a:t>
            </a:r>
            <a:r>
              <a:rPr lang="en-US" altLang="ko-KR" sz="2400" b="1" dirty="0" smtClean="0">
                <a:solidFill>
                  <a:srgbClr val="FFFFFF"/>
                </a:solidFill>
                <a:latin typeface="Trebuchet MS"/>
                <a:cs typeface="Trebuchet MS"/>
              </a:rPr>
              <a:t> </a:t>
            </a:r>
          </a:p>
          <a:p>
            <a:pPr algn="ctr" defTabSz="823913" latinLnBrk="0">
              <a:spcBef>
                <a:spcPts val="0"/>
              </a:spcBef>
              <a:defRPr/>
            </a:pPr>
            <a:r>
              <a:rPr lang="en-US" altLang="ko-KR" sz="2400" b="1" dirty="0" smtClean="0">
                <a:solidFill>
                  <a:srgbClr val="FFFFFF"/>
                </a:solidFill>
                <a:latin typeface="Trebuchet MS"/>
                <a:cs typeface="Trebuchet MS"/>
              </a:rPr>
              <a:t>RANKING</a:t>
            </a:r>
            <a:endParaRPr lang="ko-KR" altLang="en-US" sz="2400" b="1" dirty="0">
              <a:solidFill>
                <a:srgbClr val="FFFFFF"/>
              </a:solidFill>
              <a:latin typeface="Trebuchet MS"/>
              <a:cs typeface="Trebuchet MS"/>
            </a:endParaRPr>
          </a:p>
        </p:txBody>
      </p:sp>
      <p:cxnSp>
        <p:nvCxnSpPr>
          <p:cNvPr id="15374" name="Straight Arrow Connector 29"/>
          <p:cNvCxnSpPr>
            <a:cxnSpLocks noChangeShapeType="1"/>
          </p:cNvCxnSpPr>
          <p:nvPr/>
        </p:nvCxnSpPr>
        <p:spPr bwMode="auto">
          <a:xfrm flipH="1">
            <a:off x="3956050" y="3251200"/>
            <a:ext cx="663575" cy="652463"/>
          </a:xfrm>
          <a:prstGeom prst="straightConnector1">
            <a:avLst/>
          </a:prstGeom>
          <a:noFill/>
          <a:ln w="76200" algn="ctr">
            <a:solidFill>
              <a:schemeClr val="tx1"/>
            </a:solidFill>
            <a:round/>
            <a:headEnd/>
            <a:tailEnd/>
          </a:ln>
        </p:spPr>
      </p:cxnSp>
      <p:cxnSp>
        <p:nvCxnSpPr>
          <p:cNvPr id="15375" name="Straight Arrow Connector 29"/>
          <p:cNvCxnSpPr>
            <a:cxnSpLocks noChangeShapeType="1"/>
          </p:cNvCxnSpPr>
          <p:nvPr/>
        </p:nvCxnSpPr>
        <p:spPr bwMode="auto">
          <a:xfrm>
            <a:off x="3775075" y="2516188"/>
            <a:ext cx="0" cy="1306512"/>
          </a:xfrm>
          <a:prstGeom prst="straightConnector1">
            <a:avLst/>
          </a:prstGeom>
          <a:noFill/>
          <a:ln w="76200" algn="ctr">
            <a:solidFill>
              <a:schemeClr val="tx1"/>
            </a:solidFill>
            <a:round/>
            <a:headEnd/>
            <a:tailEnd/>
          </a:ln>
        </p:spPr>
      </p:cxnSp>
      <p:cxnSp>
        <p:nvCxnSpPr>
          <p:cNvPr id="15376" name="Straight Arrow Connector 29"/>
          <p:cNvCxnSpPr>
            <a:cxnSpLocks noChangeShapeType="1"/>
          </p:cNvCxnSpPr>
          <p:nvPr/>
        </p:nvCxnSpPr>
        <p:spPr bwMode="auto">
          <a:xfrm flipH="1">
            <a:off x="2986088" y="2411413"/>
            <a:ext cx="581025" cy="511175"/>
          </a:xfrm>
          <a:prstGeom prst="straightConnector1">
            <a:avLst/>
          </a:prstGeom>
          <a:noFill/>
          <a:ln w="76200" algn="ctr">
            <a:solidFill>
              <a:schemeClr val="tx1"/>
            </a:solidFill>
            <a:round/>
            <a:headEnd/>
            <a:tailEnd/>
          </a:ln>
        </p:spPr>
      </p:cxnSp>
      <p:sp>
        <p:nvSpPr>
          <p:cNvPr id="45" name="Content Placeholder 2"/>
          <p:cNvSpPr txBox="1">
            <a:spLocks/>
          </p:cNvSpPr>
          <p:nvPr/>
        </p:nvSpPr>
        <p:spPr bwMode="auto">
          <a:xfrm>
            <a:off x="2627784" y="1117600"/>
            <a:ext cx="3219450" cy="42703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err="1">
                <a:latin typeface="+mn-lt"/>
                <a:ea typeface="굴림" pitchFamily="50" charset="-127"/>
              </a:rPr>
              <a:t>Erdos-Renyi</a:t>
            </a:r>
            <a:r>
              <a:rPr kumimoji="0" lang="en-US" altLang="ko-KR" sz="2400" kern="0" dirty="0">
                <a:latin typeface="+mn-lt"/>
                <a:ea typeface="굴림" pitchFamily="50" charset="-127"/>
              </a:rPr>
              <a:t> </a:t>
            </a:r>
            <a:r>
              <a:rPr kumimoji="0" lang="en-US" altLang="ko-KR" sz="2400" kern="0" dirty="0" smtClean="0">
                <a:latin typeface="+mn-lt"/>
                <a:ea typeface="굴림" pitchFamily="50" charset="-127"/>
              </a:rPr>
              <a:t>graph</a:t>
            </a:r>
            <a:endParaRPr kumimoji="0" lang="ko-KR" altLang="en-US" sz="2400" kern="0" dirty="0">
              <a:latin typeface="+mn-lt"/>
              <a:ea typeface="굴림" pitchFamily="50" charset="-127"/>
            </a:endParaRPr>
          </a:p>
        </p:txBody>
      </p:sp>
      <p:pic>
        <p:nvPicPr>
          <p:cNvPr id="49" name="Picture 48" descr="TP_tmp"/>
          <p:cNvPicPr>
            <a:picLocks noChangeAspect="1"/>
          </p:cNvPicPr>
          <p:nvPr>
            <p:custDataLst>
              <p:tags r:id="rId3"/>
            </p:custDataLst>
          </p:nvPr>
        </p:nvPicPr>
        <p:blipFill>
          <a:blip r:embed="rId12" cstate="print">
            <a:clrChange>
              <a:clrFrom>
                <a:srgbClr val="FFFFFF"/>
              </a:clrFrom>
              <a:clrTo>
                <a:srgbClr val="FFFFFF">
                  <a:alpha val="0"/>
                </a:srgbClr>
              </a:clrTo>
            </a:clrChange>
          </a:blip>
          <a:srcRect/>
          <a:stretch>
            <a:fillRect/>
          </a:stretch>
        </p:blipFill>
        <p:spPr bwMode="auto">
          <a:xfrm>
            <a:off x="4544647" y="4652963"/>
            <a:ext cx="4407785" cy="463216"/>
          </a:xfrm>
          <a:prstGeom prst="rect">
            <a:avLst/>
          </a:prstGeom>
          <a:noFill/>
          <a:ln w="9525">
            <a:noFill/>
            <a:miter lim="800000"/>
            <a:headEnd/>
            <a:tailEnd/>
          </a:ln>
        </p:spPr>
      </p:pic>
      <p:pic>
        <p:nvPicPr>
          <p:cNvPr id="51" name="Picture 50" descr="TP_tmp"/>
          <p:cNvPicPr>
            <a:picLocks noChangeAspect="1"/>
          </p:cNvPicPr>
          <p:nvPr>
            <p:custDataLst>
              <p:tags r:id="rId4"/>
            </p:custDataLst>
          </p:nvPr>
        </p:nvPicPr>
        <p:blipFill>
          <a:blip r:embed="rId13" cstate="print">
            <a:clrChange>
              <a:clrFrom>
                <a:srgbClr val="FFFFFF"/>
              </a:clrFrom>
              <a:clrTo>
                <a:srgbClr val="FFFFFF">
                  <a:alpha val="0"/>
                </a:srgbClr>
              </a:clrTo>
            </a:clrChange>
          </a:blip>
          <a:stretch>
            <a:fillRect/>
          </a:stretch>
        </p:blipFill>
        <p:spPr bwMode="auto">
          <a:xfrm>
            <a:off x="4544647" y="6017801"/>
            <a:ext cx="963457" cy="311213"/>
          </a:xfrm>
          <a:prstGeom prst="rect">
            <a:avLst/>
          </a:prstGeom>
          <a:noFill/>
          <a:ln/>
          <a:effectLst/>
        </p:spPr>
      </p:pic>
      <p:grpSp>
        <p:nvGrpSpPr>
          <p:cNvPr id="52" name="Group 48"/>
          <p:cNvGrpSpPr>
            <a:grpSpLocks/>
          </p:cNvGrpSpPr>
          <p:nvPr/>
        </p:nvGrpSpPr>
        <p:grpSpPr bwMode="auto">
          <a:xfrm>
            <a:off x="7812360" y="2781300"/>
            <a:ext cx="1557337" cy="531813"/>
            <a:chOff x="7793360" y="2966390"/>
            <a:chExt cx="1558280" cy="531862"/>
          </a:xfrm>
        </p:grpSpPr>
        <p:sp>
          <p:nvSpPr>
            <p:cNvPr id="53" name="Content Placeholder 2"/>
            <p:cNvSpPr txBox="1">
              <a:spLocks/>
            </p:cNvSpPr>
            <p:nvPr/>
          </p:nvSpPr>
          <p:spPr bwMode="auto">
            <a:xfrm>
              <a:off x="7793360" y="3020370"/>
              <a:ext cx="1558280" cy="477882"/>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a:latin typeface="+mn-lt"/>
                </a:rPr>
                <a:t>{Top-</a:t>
              </a:r>
              <a:r>
                <a:rPr kumimoji="0" lang="en-US" altLang="ko-KR" sz="2800" i="1" kern="0" dirty="0">
                  <a:latin typeface="+mn-lt"/>
                </a:rPr>
                <a:t>K</a:t>
              </a:r>
              <a:r>
                <a:rPr kumimoji="0" lang="en-US" altLang="ko-KR" sz="2800" kern="0" dirty="0">
                  <a:latin typeface="+mn-lt"/>
                </a:rPr>
                <a:t>}</a:t>
              </a:r>
              <a:endParaRPr kumimoji="0" lang="ko-KR" altLang="en-US" sz="2800" kern="0" dirty="0">
                <a:latin typeface="+mn-lt"/>
              </a:endParaRPr>
            </a:p>
          </p:txBody>
        </p:sp>
        <p:grpSp>
          <p:nvGrpSpPr>
            <p:cNvPr id="54" name="Group 73"/>
            <p:cNvGrpSpPr>
              <a:grpSpLocks/>
            </p:cNvGrpSpPr>
            <p:nvPr/>
          </p:nvGrpSpPr>
          <p:grpSpPr bwMode="auto">
            <a:xfrm>
              <a:off x="7927106" y="2966390"/>
              <a:ext cx="1037382" cy="105998"/>
              <a:chOff x="7927106" y="2966390"/>
              <a:chExt cx="1037382" cy="105998"/>
            </a:xfrm>
          </p:grpSpPr>
          <p:cxnSp>
            <p:nvCxnSpPr>
              <p:cNvPr id="55" name="Straight Connector 51"/>
              <p:cNvCxnSpPr>
                <a:cxnSpLocks noChangeShapeType="1"/>
              </p:cNvCxnSpPr>
              <p:nvPr/>
            </p:nvCxnSpPr>
            <p:spPr bwMode="auto">
              <a:xfrm flipV="1">
                <a:off x="7927106" y="2966390"/>
                <a:ext cx="504056" cy="105998"/>
              </a:xfrm>
              <a:prstGeom prst="line">
                <a:avLst/>
              </a:prstGeom>
              <a:noFill/>
              <a:ln w="9525" algn="ctr">
                <a:solidFill>
                  <a:schemeClr val="tx1"/>
                </a:solidFill>
                <a:round/>
                <a:headEnd/>
                <a:tailEnd/>
              </a:ln>
            </p:spPr>
          </p:cxnSp>
          <p:cxnSp>
            <p:nvCxnSpPr>
              <p:cNvPr id="56" name="Straight Connector 52"/>
              <p:cNvCxnSpPr>
                <a:cxnSpLocks noChangeShapeType="1"/>
              </p:cNvCxnSpPr>
              <p:nvPr/>
            </p:nvCxnSpPr>
            <p:spPr bwMode="auto">
              <a:xfrm>
                <a:off x="8431162" y="2966390"/>
                <a:ext cx="533326" cy="80732"/>
              </a:xfrm>
              <a:prstGeom prst="line">
                <a:avLst/>
              </a:prstGeom>
              <a:noFill/>
              <a:ln w="9525" algn="ctr">
                <a:solidFill>
                  <a:schemeClr val="tx1"/>
                </a:solidFill>
                <a:round/>
                <a:headEnd/>
                <a:tailEnd/>
              </a:ln>
            </p:spPr>
          </p:cxnSp>
        </p:grpSp>
      </p:grpSp>
      <p:pic>
        <p:nvPicPr>
          <p:cNvPr id="70" name="Picture 69" descr="TP_tmp"/>
          <p:cNvPicPr>
            <a:picLocks noChangeAspect="1"/>
          </p:cNvPicPr>
          <p:nvPr>
            <p:custDataLst>
              <p:tags r:id="rId5"/>
            </p:custDataLst>
          </p:nvPr>
        </p:nvPicPr>
        <p:blipFill>
          <a:blip r:embed="rId14" cstate="print">
            <a:clrChange>
              <a:clrFrom>
                <a:srgbClr val="FFFFFF"/>
              </a:clrFrom>
              <a:clrTo>
                <a:srgbClr val="FFFFFF">
                  <a:alpha val="0"/>
                </a:srgbClr>
              </a:clrTo>
            </a:clrChange>
          </a:blip>
          <a:stretch>
            <a:fillRect/>
          </a:stretch>
        </p:blipFill>
        <p:spPr bwMode="auto">
          <a:xfrm>
            <a:off x="7683584" y="5596391"/>
            <a:ext cx="1067083" cy="620606"/>
          </a:xfrm>
          <a:prstGeom prst="rect">
            <a:avLst/>
          </a:prstGeom>
          <a:noFill/>
          <a:ln/>
          <a:effectLst/>
        </p:spPr>
      </p:pic>
      <p:pic>
        <p:nvPicPr>
          <p:cNvPr id="74" name="Picture 73" descr="TP_tmp"/>
          <p:cNvPicPr>
            <a:picLocks noChangeAspect="1"/>
          </p:cNvPicPr>
          <p:nvPr>
            <p:custDataLst>
              <p:tags r:id="rId6"/>
            </p:custDataLst>
          </p:nvPr>
        </p:nvPicPr>
        <p:blipFill>
          <a:blip r:embed="rId15" cstate="print">
            <a:clrChange>
              <a:clrFrom>
                <a:srgbClr val="FFFFFF"/>
              </a:clrFrom>
              <a:clrTo>
                <a:srgbClr val="FFFFFF">
                  <a:alpha val="0"/>
                </a:srgbClr>
              </a:clrTo>
            </a:clrChange>
          </a:blip>
          <a:stretch>
            <a:fillRect/>
          </a:stretch>
        </p:blipFill>
        <p:spPr bwMode="auto">
          <a:xfrm>
            <a:off x="5320655" y="1196669"/>
            <a:ext cx="790804" cy="377850"/>
          </a:xfrm>
          <a:prstGeom prst="rect">
            <a:avLst/>
          </a:prstGeom>
          <a:noFill/>
          <a:ln/>
          <a:effectLst/>
        </p:spPr>
      </p:pic>
      <p:sp>
        <p:nvSpPr>
          <p:cNvPr id="62" name="TextBox 61"/>
          <p:cNvSpPr txBox="1"/>
          <p:nvPr/>
        </p:nvSpPr>
        <p:spPr>
          <a:xfrm>
            <a:off x="6273426" y="5722724"/>
            <a:ext cx="1497406" cy="362952"/>
          </a:xfrm>
          <a:prstGeom prst="rect">
            <a:avLst/>
          </a:prstGeom>
          <a:noFill/>
        </p:spPr>
        <p:txBody>
          <a:bodyPr wrap="square" lIns="0" tIns="34843" rIns="0" bIns="34843" rtlCol="0">
            <a:noAutofit/>
          </a:bodyPr>
          <a:lstStyle/>
          <a:p>
            <a:pPr algn="ctr"/>
            <a:r>
              <a:rPr lang="en-US" dirty="0" smtClean="0">
                <a:latin typeface="+mj-lt"/>
              </a:rPr>
              <a:t>sample size</a:t>
            </a:r>
          </a:p>
        </p:txBody>
      </p:sp>
      <p:cxnSp>
        <p:nvCxnSpPr>
          <p:cNvPr id="63" name="Straight Arrow Connector 41"/>
          <p:cNvCxnSpPr/>
          <p:nvPr/>
        </p:nvCxnSpPr>
        <p:spPr bwMode="auto">
          <a:xfrm>
            <a:off x="683568" y="5906694"/>
            <a:ext cx="5672096" cy="0"/>
          </a:xfrm>
          <a:prstGeom prst="straightConnector1">
            <a:avLst/>
          </a:prstGeom>
          <a:noFill/>
          <a:ln w="12700" cap="flat" cmpd="sng" algn="ctr">
            <a:solidFill>
              <a:schemeClr val="tx1"/>
            </a:solidFill>
            <a:prstDash val="solid"/>
            <a:round/>
            <a:headEnd type="none" w="med" len="med"/>
            <a:tailEnd type="arrow"/>
          </a:ln>
          <a:effectLst/>
        </p:spPr>
      </p:cxnSp>
      <p:sp>
        <p:nvSpPr>
          <p:cNvPr id="64" name="TextBox 63"/>
          <p:cNvSpPr txBox="1"/>
          <p:nvPr/>
        </p:nvSpPr>
        <p:spPr>
          <a:xfrm>
            <a:off x="3779912" y="5460107"/>
            <a:ext cx="2416496" cy="337537"/>
          </a:xfrm>
          <a:prstGeom prst="rect">
            <a:avLst/>
          </a:prstGeom>
          <a:noFill/>
        </p:spPr>
        <p:txBody>
          <a:bodyPr wrap="square" lIns="0" tIns="34843" rIns="0" bIns="34843" rtlCol="0">
            <a:noAutofit/>
          </a:bodyPr>
          <a:lstStyle/>
          <a:p>
            <a:pPr algn="ctr"/>
            <a:r>
              <a:rPr lang="en-US" sz="2000" dirty="0" smtClean="0">
                <a:latin typeface="+mj-lt"/>
              </a:rPr>
              <a:t>ranking </a:t>
            </a:r>
            <a:r>
              <a:rPr lang="en-US" sz="2000" b="1" dirty="0" smtClean="0">
                <a:solidFill>
                  <a:srgbClr val="0000FF"/>
                </a:solidFill>
                <a:latin typeface="+mj-lt"/>
              </a:rPr>
              <a:t>feasible</a:t>
            </a:r>
          </a:p>
        </p:txBody>
      </p:sp>
      <p:sp>
        <p:nvSpPr>
          <p:cNvPr id="65" name="TextBox 64"/>
          <p:cNvSpPr txBox="1"/>
          <p:nvPr/>
        </p:nvSpPr>
        <p:spPr>
          <a:xfrm>
            <a:off x="1043608" y="5445224"/>
            <a:ext cx="2090529" cy="361356"/>
          </a:xfrm>
          <a:prstGeom prst="rect">
            <a:avLst/>
          </a:prstGeom>
          <a:noFill/>
        </p:spPr>
        <p:txBody>
          <a:bodyPr wrap="square" lIns="0" tIns="34843" rIns="0" bIns="34843" rtlCol="0">
            <a:noAutofit/>
          </a:bodyPr>
          <a:lstStyle/>
          <a:p>
            <a:pPr algn="ctr"/>
            <a:r>
              <a:rPr lang="en-US" sz="2000" dirty="0" smtClean="0">
                <a:latin typeface="+mj-lt"/>
              </a:rPr>
              <a:t>ranking </a:t>
            </a:r>
            <a:r>
              <a:rPr lang="en-US" sz="2000" b="1" dirty="0" smtClean="0">
                <a:solidFill>
                  <a:srgbClr val="FF0000"/>
                </a:solidFill>
                <a:latin typeface="+mj-lt"/>
              </a:rPr>
              <a:t>infeasible</a:t>
            </a:r>
          </a:p>
        </p:txBody>
      </p:sp>
      <p:sp>
        <p:nvSpPr>
          <p:cNvPr id="66" name="Minus 71"/>
          <p:cNvSpPr/>
          <p:nvPr/>
        </p:nvSpPr>
        <p:spPr>
          <a:xfrm rot="5400000">
            <a:off x="3046456" y="5697335"/>
            <a:ext cx="1095382" cy="128587"/>
          </a:xfrm>
          <a:prstGeom prst="mathMinus">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ko-KR" altLang="en-US">
              <a:latin typeface="Trebuchet MS"/>
              <a:cs typeface="Trebuchet MS"/>
            </a:endParaRPr>
          </a:p>
        </p:txBody>
      </p:sp>
      <p:cxnSp>
        <p:nvCxnSpPr>
          <p:cNvPr id="67" name="Straight Arrow Connector 73"/>
          <p:cNvCxnSpPr/>
          <p:nvPr/>
        </p:nvCxnSpPr>
        <p:spPr bwMode="auto">
          <a:xfrm>
            <a:off x="3610819" y="5663800"/>
            <a:ext cx="295275" cy="0"/>
          </a:xfrm>
          <a:prstGeom prst="straightConnector1">
            <a:avLst/>
          </a:prstGeom>
          <a:noFill/>
          <a:ln w="12700" cap="flat" cmpd="sng" algn="ctr">
            <a:solidFill>
              <a:schemeClr val="tx1"/>
            </a:solidFill>
            <a:prstDash val="solid"/>
            <a:round/>
            <a:headEnd type="none" w="med" len="med"/>
            <a:tailEnd type="arrow"/>
          </a:ln>
          <a:effectLst/>
        </p:spPr>
      </p:cxnSp>
      <p:cxnSp>
        <p:nvCxnSpPr>
          <p:cNvPr id="68" name="Straight Arrow Connector 74"/>
          <p:cNvCxnSpPr/>
          <p:nvPr/>
        </p:nvCxnSpPr>
        <p:spPr bwMode="auto">
          <a:xfrm flipH="1">
            <a:off x="3275856" y="5662212"/>
            <a:ext cx="304801" cy="0"/>
          </a:xfrm>
          <a:prstGeom prst="straightConnector1">
            <a:avLst/>
          </a:prstGeom>
          <a:noFill/>
          <a:ln w="12700" cap="flat" cmpd="sng" algn="ctr">
            <a:solidFill>
              <a:schemeClr val="tx1"/>
            </a:solidFill>
            <a:prstDash val="solid"/>
            <a:round/>
            <a:headEnd type="none" w="med" len="med"/>
            <a:tailEnd type="arrow"/>
          </a:ln>
          <a:effectLst/>
        </p:spPr>
      </p:cxnSp>
      <p:pic>
        <p:nvPicPr>
          <p:cNvPr id="80" name="Picture 79" descr="TP_tmp"/>
          <p:cNvPicPr>
            <a:picLocks noChangeAspect="1"/>
          </p:cNvPicPr>
          <p:nvPr>
            <p:custDataLst>
              <p:tags r:id="rId7"/>
            </p:custDataLst>
          </p:nvPr>
        </p:nvPicPr>
        <p:blipFill>
          <a:blip r:embed="rId16" cstate="print">
            <a:clrChange>
              <a:clrFrom>
                <a:srgbClr val="FFFFFF"/>
              </a:clrFrom>
              <a:clrTo>
                <a:srgbClr val="FFFFFF">
                  <a:alpha val="0"/>
                </a:srgbClr>
              </a:clrTo>
            </a:clrChange>
          </a:blip>
          <a:stretch>
            <a:fillRect/>
          </a:stretch>
        </p:blipFill>
        <p:spPr bwMode="auto">
          <a:xfrm>
            <a:off x="1562904" y="6021288"/>
            <a:ext cx="964080" cy="311414"/>
          </a:xfrm>
          <a:prstGeom prst="rect">
            <a:avLst/>
          </a:prstGeom>
          <a:noFill/>
          <a:ln/>
          <a:effectLst/>
        </p:spPr>
      </p:pic>
      <p:sp>
        <p:nvSpPr>
          <p:cNvPr id="73" name="TextBox 72"/>
          <p:cNvSpPr txBox="1"/>
          <p:nvPr/>
        </p:nvSpPr>
        <p:spPr>
          <a:xfrm>
            <a:off x="3363443" y="6234400"/>
            <a:ext cx="525231" cy="362952"/>
          </a:xfrm>
          <a:prstGeom prst="rect">
            <a:avLst/>
          </a:prstGeom>
          <a:noFill/>
        </p:spPr>
        <p:txBody>
          <a:bodyPr wrap="square" lIns="0" tIns="34843" rIns="0" bIns="34843" rtlCol="0">
            <a:noAutofit/>
          </a:bodyPr>
          <a:lstStyle/>
          <a:p>
            <a:pPr algn="ctr"/>
            <a:r>
              <a:rPr lang="en-US" sz="2400" b="1" dirty="0" smtClean="0">
                <a:latin typeface="+mj-lt"/>
              </a:rPr>
              <a:t>??</a:t>
            </a:r>
          </a:p>
        </p:txBody>
      </p:sp>
      <p:cxnSp>
        <p:nvCxnSpPr>
          <p:cNvPr id="75" name="직선 화살표 연결선 42"/>
          <p:cNvCxnSpPr/>
          <p:nvPr/>
        </p:nvCxnSpPr>
        <p:spPr bwMode="auto">
          <a:xfrm>
            <a:off x="1406371" y="3140968"/>
            <a:ext cx="8145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76" name="직선 화살표 연결선 42"/>
          <p:cNvCxnSpPr/>
          <p:nvPr/>
        </p:nvCxnSpPr>
        <p:spPr bwMode="auto">
          <a:xfrm>
            <a:off x="5320655" y="3140968"/>
            <a:ext cx="52657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78" name="직선 화살표 연결선 42"/>
          <p:cNvCxnSpPr/>
          <p:nvPr/>
        </p:nvCxnSpPr>
        <p:spPr bwMode="auto">
          <a:xfrm flipV="1">
            <a:off x="7529229" y="3150493"/>
            <a:ext cx="273606"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2"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11</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2" grpId="0"/>
      <p:bldP spid="64" grpId="0"/>
      <p:bldP spid="65" grpId="0"/>
      <p:bldP spid="66" grpId="0" animBg="1"/>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Minimal sample complexity</a:t>
            </a:r>
            <a:endParaRPr lang="ko-KR" altLang="en-US" dirty="0"/>
          </a:p>
        </p:txBody>
      </p:sp>
      <p:sp>
        <p:nvSpPr>
          <p:cNvPr id="7" name="TextBox 6"/>
          <p:cNvSpPr txBox="1"/>
          <p:nvPr/>
        </p:nvSpPr>
        <p:spPr>
          <a:xfrm>
            <a:off x="6471320" y="2641781"/>
            <a:ext cx="1910030" cy="362952"/>
          </a:xfrm>
          <a:prstGeom prst="rect">
            <a:avLst/>
          </a:prstGeom>
          <a:noFill/>
        </p:spPr>
        <p:txBody>
          <a:bodyPr wrap="square" lIns="0" tIns="34843" rIns="0" bIns="34843" rtlCol="0">
            <a:noAutofit/>
          </a:bodyPr>
          <a:lstStyle/>
          <a:p>
            <a:pPr algn="ctr"/>
            <a:r>
              <a:rPr lang="en-US" sz="2000" dirty="0" smtClean="0">
                <a:latin typeface="+mj-lt"/>
              </a:rPr>
              <a:t>sample size</a:t>
            </a:r>
          </a:p>
        </p:txBody>
      </p:sp>
      <p:cxnSp>
        <p:nvCxnSpPr>
          <p:cNvPr id="8" name="Straight Arrow Connector 41"/>
          <p:cNvCxnSpPr/>
          <p:nvPr/>
        </p:nvCxnSpPr>
        <p:spPr bwMode="auto">
          <a:xfrm>
            <a:off x="395536" y="2823257"/>
            <a:ext cx="6203264" cy="0"/>
          </a:xfrm>
          <a:prstGeom prst="straightConnector1">
            <a:avLst/>
          </a:prstGeom>
          <a:noFill/>
          <a:ln w="12700" cap="flat" cmpd="sng" algn="ctr">
            <a:solidFill>
              <a:schemeClr val="tx1"/>
            </a:solidFill>
            <a:prstDash val="solid"/>
            <a:round/>
            <a:headEnd type="none" w="med" len="med"/>
            <a:tailEnd type="arrow"/>
          </a:ln>
          <a:effectLst/>
        </p:spPr>
      </p:cxnSp>
      <p:sp>
        <p:nvSpPr>
          <p:cNvPr id="9" name="TextBox 8"/>
          <p:cNvSpPr txBox="1"/>
          <p:nvPr/>
        </p:nvSpPr>
        <p:spPr>
          <a:xfrm>
            <a:off x="4149230" y="2344185"/>
            <a:ext cx="3082383" cy="337537"/>
          </a:xfrm>
          <a:prstGeom prst="rect">
            <a:avLst/>
          </a:prstGeom>
          <a:noFill/>
        </p:spPr>
        <p:txBody>
          <a:bodyPr wrap="square" lIns="0" tIns="34843" rIns="0" bIns="34843" rtlCol="0">
            <a:noAutofit/>
          </a:bodyPr>
          <a:lstStyle/>
          <a:p>
            <a:pPr algn="ctr"/>
            <a:r>
              <a:rPr lang="en-US" sz="2400" dirty="0" smtClean="0">
                <a:latin typeface="+mj-lt"/>
              </a:rPr>
              <a:t>ranking </a:t>
            </a:r>
            <a:r>
              <a:rPr lang="en-US" sz="2400" b="1" dirty="0" smtClean="0">
                <a:solidFill>
                  <a:srgbClr val="0000FF"/>
                </a:solidFill>
                <a:latin typeface="+mj-lt"/>
              </a:rPr>
              <a:t>feasible</a:t>
            </a:r>
          </a:p>
        </p:txBody>
      </p:sp>
      <p:sp>
        <p:nvSpPr>
          <p:cNvPr id="10" name="TextBox 9"/>
          <p:cNvSpPr txBox="1"/>
          <p:nvPr/>
        </p:nvSpPr>
        <p:spPr>
          <a:xfrm>
            <a:off x="710680" y="2361787"/>
            <a:ext cx="2666593" cy="361356"/>
          </a:xfrm>
          <a:prstGeom prst="rect">
            <a:avLst/>
          </a:prstGeom>
          <a:noFill/>
        </p:spPr>
        <p:txBody>
          <a:bodyPr wrap="square" lIns="0" tIns="34843" rIns="0" bIns="34843" rtlCol="0">
            <a:noAutofit/>
          </a:bodyPr>
          <a:lstStyle/>
          <a:p>
            <a:pPr algn="ctr"/>
            <a:r>
              <a:rPr lang="en-US" sz="2400" dirty="0" smtClean="0">
                <a:latin typeface="+mj-lt"/>
              </a:rPr>
              <a:t>ranking </a:t>
            </a:r>
            <a:r>
              <a:rPr lang="en-US" sz="2400" b="1" dirty="0" smtClean="0">
                <a:solidFill>
                  <a:srgbClr val="FF0000"/>
                </a:solidFill>
                <a:latin typeface="+mj-lt"/>
              </a:rPr>
              <a:t>infeasible</a:t>
            </a:r>
          </a:p>
        </p:txBody>
      </p:sp>
      <p:sp>
        <p:nvSpPr>
          <p:cNvPr id="11" name="Minus 71"/>
          <p:cNvSpPr/>
          <p:nvPr/>
        </p:nvSpPr>
        <p:spPr>
          <a:xfrm rot="5400000">
            <a:off x="3009190" y="2894299"/>
            <a:ext cx="1656185" cy="128587"/>
          </a:xfrm>
          <a:prstGeom prst="mathMinus">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ko-KR" altLang="en-US">
              <a:latin typeface="Trebuchet MS"/>
              <a:cs typeface="Trebuchet MS"/>
            </a:endParaRPr>
          </a:p>
        </p:txBody>
      </p:sp>
      <p:cxnSp>
        <p:nvCxnSpPr>
          <p:cNvPr id="12" name="Straight Arrow Connector 73"/>
          <p:cNvCxnSpPr/>
          <p:nvPr/>
        </p:nvCxnSpPr>
        <p:spPr bwMode="auto">
          <a:xfrm>
            <a:off x="3853955" y="2580363"/>
            <a:ext cx="295275" cy="0"/>
          </a:xfrm>
          <a:prstGeom prst="straightConnector1">
            <a:avLst/>
          </a:prstGeom>
          <a:noFill/>
          <a:ln w="12700" cap="flat" cmpd="sng" algn="ctr">
            <a:solidFill>
              <a:schemeClr val="tx1"/>
            </a:solidFill>
            <a:prstDash val="solid"/>
            <a:round/>
            <a:headEnd type="none" w="med" len="med"/>
            <a:tailEnd type="arrow"/>
          </a:ln>
          <a:effectLst/>
        </p:spPr>
      </p:cxnSp>
      <p:cxnSp>
        <p:nvCxnSpPr>
          <p:cNvPr id="13" name="Straight Arrow Connector 74"/>
          <p:cNvCxnSpPr/>
          <p:nvPr/>
        </p:nvCxnSpPr>
        <p:spPr bwMode="auto">
          <a:xfrm flipH="1">
            <a:off x="3518992" y="2578775"/>
            <a:ext cx="304801" cy="0"/>
          </a:xfrm>
          <a:prstGeom prst="straightConnector1">
            <a:avLst/>
          </a:prstGeom>
          <a:noFill/>
          <a:ln w="12700" cap="flat" cmpd="sng" algn="ctr">
            <a:solidFill>
              <a:schemeClr val="tx1"/>
            </a:solidFill>
            <a:prstDash val="solid"/>
            <a:round/>
            <a:headEnd type="none" w="med" len="med"/>
            <a:tailEnd type="arrow"/>
          </a:ln>
          <a:effectLst/>
        </p:spPr>
      </p:cxnSp>
      <p:sp>
        <p:nvSpPr>
          <p:cNvPr id="17" name="Content Placeholder 2"/>
          <p:cNvSpPr txBox="1">
            <a:spLocks/>
          </p:cNvSpPr>
          <p:nvPr/>
        </p:nvSpPr>
        <p:spPr bwMode="auto">
          <a:xfrm>
            <a:off x="395536" y="5010820"/>
            <a:ext cx="8553326" cy="506412"/>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sz="2400" kern="0" dirty="0" smtClean="0">
                <a:latin typeface="+mn-lt"/>
                <a:ea typeface="+mn-ea"/>
              </a:rPr>
              <a:t>normalized </a:t>
            </a:r>
            <a:r>
              <a:rPr kumimoji="0" lang="en-US" sz="2400" b="1" kern="0" dirty="0" smtClean="0">
                <a:latin typeface="+mn-lt"/>
                <a:ea typeface="+mn-ea"/>
              </a:rPr>
              <a:t>score </a:t>
            </a:r>
            <a:r>
              <a:rPr kumimoji="0" lang="en-US" sz="2400" b="1" kern="0" dirty="0">
                <a:latin typeface="+mn-lt"/>
                <a:ea typeface="+mn-ea"/>
              </a:rPr>
              <a:t>separation </a:t>
            </a:r>
            <a:r>
              <a:rPr kumimoji="0" lang="en-US" sz="2400" kern="0" dirty="0" smtClean="0">
                <a:latin typeface="+mn-lt"/>
                <a:ea typeface="+mn-ea"/>
              </a:rPr>
              <a:t>btw the </a:t>
            </a:r>
            <a:r>
              <a:rPr kumimoji="0" lang="en-US" sz="2400" i="1" kern="0" dirty="0" err="1" smtClean="0">
                <a:latin typeface="+mn-lt"/>
                <a:ea typeface="+mn-ea"/>
              </a:rPr>
              <a:t>K</a:t>
            </a:r>
            <a:r>
              <a:rPr kumimoji="0" lang="en-US" sz="2400" kern="0" dirty="0" err="1" smtClean="0">
                <a:latin typeface="+mn-lt"/>
                <a:ea typeface="+mn-ea"/>
              </a:rPr>
              <a:t>th</a:t>
            </a:r>
            <a:r>
              <a:rPr kumimoji="0" lang="en-US" sz="2400" kern="0" dirty="0" smtClean="0">
                <a:latin typeface="+mn-lt"/>
                <a:ea typeface="+mn-ea"/>
              </a:rPr>
              <a:t> </a:t>
            </a:r>
            <a:r>
              <a:rPr kumimoji="0" lang="en-US" sz="2400" kern="0" dirty="0">
                <a:latin typeface="+mn-lt"/>
                <a:ea typeface="+mn-ea"/>
              </a:rPr>
              <a:t>and (</a:t>
            </a:r>
            <a:r>
              <a:rPr kumimoji="0" lang="en-US" sz="2400" i="1" kern="0" dirty="0">
                <a:latin typeface="+mn-lt"/>
                <a:ea typeface="+mn-ea"/>
              </a:rPr>
              <a:t>K</a:t>
            </a:r>
            <a:r>
              <a:rPr kumimoji="0" lang="en-US" sz="2400" kern="0" dirty="0">
                <a:latin typeface="+mn-lt"/>
                <a:ea typeface="+mn-ea"/>
              </a:rPr>
              <a:t>+1)</a:t>
            </a:r>
            <a:r>
              <a:rPr kumimoji="0" lang="en-US" sz="2400" kern="0" dirty="0" err="1">
                <a:latin typeface="+mn-lt"/>
                <a:ea typeface="+mn-ea"/>
              </a:rPr>
              <a:t>th</a:t>
            </a:r>
            <a:r>
              <a:rPr kumimoji="0" lang="en-US" sz="2400" kern="0" dirty="0">
                <a:latin typeface="+mn-lt"/>
                <a:ea typeface="+mn-ea"/>
              </a:rPr>
              <a:t> </a:t>
            </a:r>
            <a:r>
              <a:rPr kumimoji="0" lang="en-US" sz="2400" kern="0" dirty="0" smtClean="0">
                <a:latin typeface="+mn-lt"/>
                <a:ea typeface="+mn-ea"/>
              </a:rPr>
              <a:t>items</a:t>
            </a:r>
            <a:endParaRPr kumimoji="0" lang="en-US" sz="2400" kern="0" dirty="0">
              <a:latin typeface="+mn-lt"/>
              <a:ea typeface="+mn-ea"/>
            </a:endParaRPr>
          </a:p>
          <a:p>
            <a:pPr marL="742950" lvl="1" indent="-285750" eaLnBrk="0" latinLnBrk="0" hangingPunct="0">
              <a:spcBef>
                <a:spcPct val="20000"/>
              </a:spcBef>
              <a:defRPr/>
            </a:pPr>
            <a:r>
              <a:rPr kumimoji="0" lang="en-US" sz="2000" kern="0" dirty="0">
                <a:latin typeface="+mn-lt"/>
              </a:rPr>
              <a:t>		  </a:t>
            </a:r>
          </a:p>
        </p:txBody>
      </p:sp>
      <p:pic>
        <p:nvPicPr>
          <p:cNvPr id="23" name="Picture 22" descr="TP_tmp"/>
          <p:cNvPicPr>
            <a:picLocks noChangeAspect="1"/>
          </p:cNvPicPr>
          <p:nvPr>
            <p:custDataLst>
              <p:tags r:id="rId1"/>
            </p:custDataLst>
          </p:nvPr>
        </p:nvPicPr>
        <p:blipFill>
          <a:blip r:embed="rId6" cstate="print">
            <a:clrChange>
              <a:clrFrom>
                <a:srgbClr val="FFFFFF"/>
              </a:clrFrom>
              <a:clrTo>
                <a:srgbClr val="FFFFFF">
                  <a:alpha val="0"/>
                </a:srgbClr>
              </a:clrTo>
            </a:clrChange>
          </a:blip>
          <a:stretch>
            <a:fillRect/>
          </a:stretch>
        </p:blipFill>
        <p:spPr bwMode="auto">
          <a:xfrm>
            <a:off x="2833380" y="3714676"/>
            <a:ext cx="1879217" cy="887468"/>
          </a:xfrm>
          <a:prstGeom prst="rect">
            <a:avLst/>
          </a:prstGeom>
          <a:noFill/>
          <a:ln/>
          <a:effectLst/>
        </p:spPr>
      </p:pic>
      <p:cxnSp>
        <p:nvCxnSpPr>
          <p:cNvPr id="26" name="직선 화살표 연결선 42"/>
          <p:cNvCxnSpPr/>
          <p:nvPr/>
        </p:nvCxnSpPr>
        <p:spPr bwMode="auto">
          <a:xfrm flipV="1">
            <a:off x="3044206" y="4602144"/>
            <a:ext cx="576064" cy="40867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34" name="Picture 33" descr="TP_tmp"/>
          <p:cNvPicPr>
            <a:picLocks noChangeAspect="1"/>
          </p:cNvPicPr>
          <p:nvPr>
            <p:custDataLst>
              <p:tags r:id="rId2"/>
            </p:custDataLst>
          </p:nvPr>
        </p:nvPicPr>
        <p:blipFill>
          <a:blip r:embed="rId7" cstate="print">
            <a:clrChange>
              <a:clrFrom>
                <a:srgbClr val="FFFFFF"/>
              </a:clrFrom>
              <a:clrTo>
                <a:srgbClr val="FFFFFF">
                  <a:alpha val="0"/>
                </a:srgbClr>
              </a:clrTo>
            </a:clrChange>
          </a:blip>
          <a:stretch>
            <a:fillRect/>
          </a:stretch>
        </p:blipFill>
        <p:spPr bwMode="auto">
          <a:xfrm>
            <a:off x="4851043" y="2974366"/>
            <a:ext cx="963457" cy="311213"/>
          </a:xfrm>
          <a:prstGeom prst="rect">
            <a:avLst/>
          </a:prstGeom>
          <a:noFill/>
          <a:ln/>
          <a:effectLst/>
        </p:spPr>
      </p:pic>
      <p:pic>
        <p:nvPicPr>
          <p:cNvPr id="35" name="Picture 34" descr="TP_tmp"/>
          <p:cNvPicPr>
            <a:picLocks noChangeAspect="1"/>
          </p:cNvPicPr>
          <p:nvPr>
            <p:custDataLst>
              <p:tags r:id="rId3"/>
            </p:custDataLst>
          </p:nvPr>
        </p:nvPicPr>
        <p:blipFill>
          <a:blip r:embed="rId8" cstate="print">
            <a:clrChange>
              <a:clrFrom>
                <a:srgbClr val="FFFFFF"/>
              </a:clrFrom>
              <a:clrTo>
                <a:srgbClr val="FFFFFF">
                  <a:alpha val="0"/>
                </a:srgbClr>
              </a:clrTo>
            </a:clrChange>
          </a:blip>
          <a:stretch>
            <a:fillRect/>
          </a:stretch>
        </p:blipFill>
        <p:spPr bwMode="auto">
          <a:xfrm>
            <a:off x="1869300" y="2977853"/>
            <a:ext cx="964080" cy="311414"/>
          </a:xfrm>
          <a:prstGeom prst="rect">
            <a:avLst/>
          </a:prstGeom>
          <a:noFill/>
          <a:ln/>
          <a:effectLst/>
        </p:spPr>
      </p:pic>
      <p:sp>
        <p:nvSpPr>
          <p:cNvPr id="18" name="Content Placeholder 2"/>
          <p:cNvSpPr txBox="1">
            <a:spLocks/>
          </p:cNvSpPr>
          <p:nvPr/>
        </p:nvSpPr>
        <p:spPr bwMode="auto">
          <a:xfrm>
            <a:off x="395536" y="5661248"/>
            <a:ext cx="5760640" cy="431800"/>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smtClean="0">
                <a:latin typeface="+mn-lt"/>
              </a:rPr>
              <a:t>Develop</a:t>
            </a:r>
            <a:r>
              <a:rPr kumimoji="0" lang="en-US" altLang="ko-KR" sz="2400" kern="0" dirty="0" smtClean="0">
                <a:latin typeface="+mn-lt"/>
              </a:rPr>
              <a:t> </a:t>
            </a:r>
            <a:r>
              <a:rPr kumimoji="0" lang="en-US" altLang="ko-KR" sz="2400" kern="0" dirty="0">
                <a:latin typeface="+mn-lt"/>
              </a:rPr>
              <a:t>a nearly </a:t>
            </a:r>
            <a:r>
              <a:rPr kumimoji="0" lang="en-US" altLang="ko-KR" sz="2400" b="1" kern="0" dirty="0">
                <a:latin typeface="+mn-lt"/>
              </a:rPr>
              <a:t>linear-time</a:t>
            </a:r>
            <a:r>
              <a:rPr kumimoji="0" lang="en-US" altLang="ko-KR" sz="2400" kern="0" dirty="0">
                <a:latin typeface="+mn-lt"/>
              </a:rPr>
              <a:t> </a:t>
            </a:r>
            <a:r>
              <a:rPr kumimoji="0" lang="en-US" altLang="ko-KR" sz="2400" kern="0" dirty="0" smtClean="0">
                <a:latin typeface="+mn-lt"/>
              </a:rPr>
              <a:t>algorithm.</a:t>
            </a:r>
            <a:endParaRPr kumimoji="0" lang="ko-KR" altLang="en-US" sz="2400" b="1" kern="0" dirty="0">
              <a:latin typeface="+mn-lt"/>
            </a:endParaRPr>
          </a:p>
        </p:txBody>
      </p:sp>
      <p:sp>
        <p:nvSpPr>
          <p:cNvPr id="19"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12</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2805112" y="1562100"/>
            <a:ext cx="5151263" cy="3527425"/>
          </a:xfrm>
          <a:prstGeom prst="rect">
            <a:avLst/>
          </a:prstGeom>
          <a:solidFill>
            <a:srgbClr val="FFFFFF"/>
          </a:solidFill>
          <a:ln w="19050" algn="ctr">
            <a:solidFill>
              <a:srgbClr val="797979"/>
            </a:solidFill>
            <a:round/>
            <a:headEnd/>
            <a:tailEnd/>
          </a:ln>
        </p:spPr>
        <p:txBody>
          <a:bodyPr wrap="none" anchor="ctr"/>
          <a:lstStyle/>
          <a:p>
            <a:pPr algn="ctr" defTabSz="823913" latinLnBrk="0"/>
            <a:endParaRPr kumimoji="0" lang="ko-KR" altLang="en-US" sz="2800"/>
          </a:p>
        </p:txBody>
      </p:sp>
      <p:sp>
        <p:nvSpPr>
          <p:cNvPr id="64" name="Rectangle 4"/>
          <p:cNvSpPr>
            <a:spLocks noChangeArrowheads="1"/>
          </p:cNvSpPr>
          <p:nvPr/>
        </p:nvSpPr>
        <p:spPr bwMode="auto">
          <a:xfrm>
            <a:off x="2947988" y="1732120"/>
            <a:ext cx="3433762" cy="3235175"/>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defRPr/>
            </a:pPr>
            <a:endParaRPr lang="ko-KR" altLang="en-US" sz="2400" b="1" dirty="0" smtClean="0">
              <a:solidFill>
                <a:srgbClr val="FFFFFF"/>
              </a:solidFill>
              <a:latin typeface="Trebuchet MS"/>
              <a:cs typeface="Trebuchet MS"/>
            </a:endParaRPr>
          </a:p>
        </p:txBody>
      </p:sp>
      <p:sp>
        <p:nvSpPr>
          <p:cNvPr id="24579" name="Title 1"/>
          <p:cNvSpPr>
            <a:spLocks noGrp="1"/>
          </p:cNvSpPr>
          <p:nvPr>
            <p:ph type="title"/>
          </p:nvPr>
        </p:nvSpPr>
        <p:spPr/>
        <p:txBody>
          <a:bodyPr/>
          <a:lstStyle/>
          <a:p>
            <a:r>
              <a:rPr lang="en-US" altLang="ko-KR" smtClean="0">
                <a:ea typeface="굴림" charset="-127"/>
              </a:rPr>
              <a:t>Ranking algorithm</a:t>
            </a:r>
            <a:endParaRPr lang="ko-KR" altLang="en-US" smtClean="0">
              <a:ea typeface="굴림" charset="-127"/>
            </a:endParaRPr>
          </a:p>
        </p:txBody>
      </p:sp>
      <p:pic>
        <p:nvPicPr>
          <p:cNvPr id="24583" name="Picture 7" descr="TP_tmp"/>
          <p:cNvPicPr>
            <a:picLocks noChangeAspect="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160338" y="3040063"/>
            <a:ext cx="361950" cy="200025"/>
          </a:xfrm>
          <a:prstGeom prst="rect">
            <a:avLst/>
          </a:prstGeom>
          <a:noFill/>
          <a:ln w="9525">
            <a:noFill/>
            <a:miter lim="800000"/>
            <a:headEnd/>
            <a:tailEnd/>
          </a:ln>
        </p:spPr>
      </p:pic>
      <p:pic>
        <p:nvPicPr>
          <p:cNvPr id="24587" name="Picture 42" descr="TP_tmp"/>
          <p:cNvPicPr>
            <a:picLocks noChangeAspect="1"/>
          </p:cNvPicPr>
          <p:nvPr>
            <p:custDataLst>
              <p:tags r:id="rId2"/>
            </p:custDataLst>
          </p:nvPr>
        </p:nvPicPr>
        <p:blipFill>
          <a:blip r:embed="rId7" cstate="print">
            <a:clrChange>
              <a:clrFrom>
                <a:srgbClr val="FFFFFF"/>
              </a:clrFrom>
              <a:clrTo>
                <a:srgbClr val="FFFFFF">
                  <a:alpha val="0"/>
                </a:srgbClr>
              </a:clrTo>
            </a:clrChange>
          </a:blip>
          <a:srcRect/>
          <a:stretch>
            <a:fillRect/>
          </a:stretch>
        </p:blipFill>
        <p:spPr bwMode="auto">
          <a:xfrm>
            <a:off x="6381750" y="2955925"/>
            <a:ext cx="344488" cy="304800"/>
          </a:xfrm>
          <a:prstGeom prst="rect">
            <a:avLst/>
          </a:prstGeom>
          <a:noFill/>
          <a:ln w="9525">
            <a:noFill/>
            <a:miter lim="800000"/>
            <a:headEnd/>
            <a:tailEnd/>
          </a:ln>
        </p:spPr>
      </p:pic>
      <p:sp>
        <p:nvSpPr>
          <p:cNvPr id="71" name="Rectangle 4"/>
          <p:cNvSpPr>
            <a:spLocks noChangeArrowheads="1"/>
          </p:cNvSpPr>
          <p:nvPr/>
        </p:nvSpPr>
        <p:spPr bwMode="auto">
          <a:xfrm>
            <a:off x="6796087" y="1735644"/>
            <a:ext cx="1000125" cy="3235175"/>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defRPr/>
            </a:pPr>
            <a:endParaRPr lang="ko-KR" altLang="en-US" sz="2400" b="1" dirty="0" smtClean="0">
              <a:solidFill>
                <a:srgbClr val="FFFFFF"/>
              </a:solidFill>
              <a:latin typeface="Trebuchet MS"/>
              <a:cs typeface="Trebuchet MS"/>
            </a:endParaRPr>
          </a:p>
        </p:txBody>
      </p:sp>
      <p:grpSp>
        <p:nvGrpSpPr>
          <p:cNvPr id="4" name="Group 48"/>
          <p:cNvGrpSpPr>
            <a:grpSpLocks/>
          </p:cNvGrpSpPr>
          <p:nvPr/>
        </p:nvGrpSpPr>
        <p:grpSpPr bwMode="auto">
          <a:xfrm>
            <a:off x="8143428" y="3081660"/>
            <a:ext cx="1149350" cy="531812"/>
            <a:chOff x="7758924" y="2966390"/>
            <a:chExt cx="1558280" cy="531862"/>
          </a:xfrm>
        </p:grpSpPr>
        <p:sp>
          <p:nvSpPr>
            <p:cNvPr id="75" name="Content Placeholder 2"/>
            <p:cNvSpPr txBox="1">
              <a:spLocks/>
            </p:cNvSpPr>
            <p:nvPr/>
          </p:nvSpPr>
          <p:spPr bwMode="auto">
            <a:xfrm>
              <a:off x="7758924" y="3020370"/>
              <a:ext cx="1558280" cy="477882"/>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latin typeface="+mn-lt"/>
                </a:rPr>
                <a:t>{Top-</a:t>
              </a:r>
              <a:r>
                <a:rPr kumimoji="0" lang="en-US" altLang="ko-KR" sz="2000" i="1" kern="0" dirty="0">
                  <a:latin typeface="+mn-lt"/>
                </a:rPr>
                <a:t>K</a:t>
              </a:r>
              <a:r>
                <a:rPr kumimoji="0" lang="en-US" altLang="ko-KR" sz="2000" kern="0" dirty="0">
                  <a:latin typeface="+mn-lt"/>
                </a:rPr>
                <a:t>}</a:t>
              </a:r>
              <a:endParaRPr kumimoji="0" lang="ko-KR" altLang="en-US" sz="2000" kern="0" dirty="0">
                <a:latin typeface="+mn-lt"/>
              </a:endParaRPr>
            </a:p>
          </p:txBody>
        </p:sp>
        <p:grpSp>
          <p:nvGrpSpPr>
            <p:cNvPr id="5" name="Group 73"/>
            <p:cNvGrpSpPr>
              <a:grpSpLocks/>
            </p:cNvGrpSpPr>
            <p:nvPr/>
          </p:nvGrpSpPr>
          <p:grpSpPr bwMode="auto">
            <a:xfrm>
              <a:off x="7909889" y="2966390"/>
              <a:ext cx="1037381" cy="105998"/>
              <a:chOff x="7909889" y="2966390"/>
              <a:chExt cx="1037381" cy="105998"/>
            </a:xfrm>
          </p:grpSpPr>
          <p:cxnSp>
            <p:nvCxnSpPr>
              <p:cNvPr id="24608" name="Straight Connector 51"/>
              <p:cNvCxnSpPr>
                <a:cxnSpLocks noChangeShapeType="1"/>
              </p:cNvCxnSpPr>
              <p:nvPr/>
            </p:nvCxnSpPr>
            <p:spPr bwMode="auto">
              <a:xfrm flipV="1">
                <a:off x="7909889" y="2966390"/>
                <a:ext cx="504057" cy="105998"/>
              </a:xfrm>
              <a:prstGeom prst="line">
                <a:avLst/>
              </a:prstGeom>
              <a:noFill/>
              <a:ln w="9525" algn="ctr">
                <a:solidFill>
                  <a:schemeClr val="tx1"/>
                </a:solidFill>
                <a:round/>
                <a:headEnd/>
                <a:tailEnd/>
              </a:ln>
            </p:spPr>
          </p:cxnSp>
          <p:cxnSp>
            <p:nvCxnSpPr>
              <p:cNvPr id="24609" name="Straight Connector 52"/>
              <p:cNvCxnSpPr>
                <a:cxnSpLocks noChangeShapeType="1"/>
              </p:cNvCxnSpPr>
              <p:nvPr/>
            </p:nvCxnSpPr>
            <p:spPr bwMode="auto">
              <a:xfrm>
                <a:off x="8413945" y="2966390"/>
                <a:ext cx="533325" cy="80732"/>
              </a:xfrm>
              <a:prstGeom prst="line">
                <a:avLst/>
              </a:prstGeom>
              <a:noFill/>
              <a:ln w="9525" algn="ctr">
                <a:solidFill>
                  <a:schemeClr val="tx1"/>
                </a:solidFill>
                <a:round/>
                <a:headEnd/>
                <a:tailEnd/>
              </a:ln>
            </p:spPr>
          </p:cxnSp>
        </p:grpSp>
      </p:grpSp>
      <p:pic>
        <p:nvPicPr>
          <p:cNvPr id="95" name="Picture 41" descr="TP_tmp"/>
          <p:cNvPicPr>
            <a:picLocks noChangeAspect="1"/>
          </p:cNvPicPr>
          <p:nvPr>
            <p:custDataLst>
              <p:tags r:id="rId3"/>
            </p:custDataLst>
          </p:nvPr>
        </p:nvPicPr>
        <p:blipFill>
          <a:blip r:embed="rId6" cstate="print">
            <a:clrChange>
              <a:clrFrom>
                <a:srgbClr val="FFFFFF"/>
              </a:clrFrom>
              <a:clrTo>
                <a:srgbClr val="FFFFFF">
                  <a:alpha val="0"/>
                </a:srgbClr>
              </a:clrTo>
            </a:clrChange>
          </a:blip>
          <a:srcRect/>
          <a:stretch>
            <a:fillRect/>
          </a:stretch>
        </p:blipFill>
        <p:spPr bwMode="auto">
          <a:xfrm>
            <a:off x="5183137" y="3262839"/>
            <a:ext cx="361950" cy="200025"/>
          </a:xfrm>
          <a:prstGeom prst="rect">
            <a:avLst/>
          </a:prstGeom>
          <a:noFill/>
          <a:ln w="9525">
            <a:noFill/>
            <a:miter lim="800000"/>
            <a:headEnd/>
            <a:tailEnd/>
          </a:ln>
        </p:spPr>
      </p:pic>
      <p:sp>
        <p:nvSpPr>
          <p:cNvPr id="96" name="Rectangle 95"/>
          <p:cNvSpPr>
            <a:spLocks noChangeArrowheads="1"/>
          </p:cNvSpPr>
          <p:nvPr/>
        </p:nvSpPr>
        <p:spPr bwMode="auto">
          <a:xfrm>
            <a:off x="3695204" y="3033420"/>
            <a:ext cx="1516955" cy="523220"/>
          </a:xfrm>
          <a:prstGeom prst="rect">
            <a:avLst/>
          </a:prstGeom>
          <a:noFill/>
          <a:ln w="9525">
            <a:noFill/>
            <a:miter lim="800000"/>
            <a:headEnd/>
            <a:tailEnd/>
          </a:ln>
        </p:spPr>
        <p:txBody>
          <a:bodyPr wrap="none">
            <a:spAutoFit/>
          </a:bodyPr>
          <a:lstStyle/>
          <a:p>
            <a:pPr algn="ctr" defTabSz="823913" latinLnBrk="0"/>
            <a:r>
              <a:rPr kumimoji="0" lang="en-US" altLang="ko-KR" sz="2800" dirty="0" smtClean="0"/>
              <a:t>E</a:t>
            </a:r>
            <a:r>
              <a:rPr kumimoji="0" lang="en-US" altLang="ko-KR" sz="2000" dirty="0" smtClean="0"/>
              <a:t>STIMATE</a:t>
            </a:r>
            <a:endParaRPr kumimoji="0" lang="en-US" altLang="ko-KR" sz="2400" dirty="0"/>
          </a:p>
        </p:txBody>
      </p:sp>
      <p:sp>
        <p:nvSpPr>
          <p:cNvPr id="98" name="Content Placeholder 2"/>
          <p:cNvSpPr txBox="1">
            <a:spLocks/>
          </p:cNvSpPr>
          <p:nvPr/>
        </p:nvSpPr>
        <p:spPr bwMode="auto">
          <a:xfrm>
            <a:off x="4424363" y="1052513"/>
            <a:ext cx="2232322"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Top-</a:t>
            </a:r>
            <a:r>
              <a:rPr kumimoji="0" lang="en-US" altLang="ko-KR" sz="2400" i="1" kern="0" dirty="0">
                <a:latin typeface="+mn-lt"/>
              </a:rPr>
              <a:t>K</a:t>
            </a:r>
            <a:r>
              <a:rPr kumimoji="0" lang="en-US" altLang="ko-KR" sz="2400" kern="0" dirty="0">
                <a:latin typeface="+mn-lt"/>
              </a:rPr>
              <a:t> </a:t>
            </a:r>
            <a:r>
              <a:rPr kumimoji="0" lang="en-US" altLang="ko-KR" sz="2400" kern="0" dirty="0" smtClean="0">
                <a:latin typeface="+mn-lt"/>
              </a:rPr>
              <a:t>ranking</a:t>
            </a:r>
            <a:endParaRPr kumimoji="0" lang="en-US" altLang="ko-KR" sz="2400" kern="0" dirty="0">
              <a:latin typeface="+mn-lt"/>
            </a:endParaRPr>
          </a:p>
        </p:txBody>
      </p:sp>
      <p:sp>
        <p:nvSpPr>
          <p:cNvPr id="102" name="Content Placeholder 2"/>
          <p:cNvSpPr txBox="1">
            <a:spLocks/>
          </p:cNvSpPr>
          <p:nvPr/>
        </p:nvSpPr>
        <p:spPr bwMode="auto">
          <a:xfrm>
            <a:off x="279400" y="5229225"/>
            <a:ext cx="6596856"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smtClean="0">
                <a:latin typeface="+mn-lt"/>
              </a:rPr>
              <a:t>Scores are consistent with ranking.</a:t>
            </a:r>
            <a:endParaRPr kumimoji="0" lang="en-US" altLang="ko-KR" sz="2800" kern="0" dirty="0">
              <a:latin typeface="+mn-lt"/>
            </a:endParaRPr>
          </a:p>
        </p:txBody>
      </p:sp>
      <p:sp>
        <p:nvSpPr>
          <p:cNvPr id="52" name="Content Placeholder 2"/>
          <p:cNvSpPr txBox="1">
            <a:spLocks/>
          </p:cNvSpPr>
          <p:nvPr/>
        </p:nvSpPr>
        <p:spPr bwMode="auto">
          <a:xfrm>
            <a:off x="279401" y="5764213"/>
            <a:ext cx="5372720"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smtClean="0">
                <a:latin typeface="+mn-lt"/>
                <a:sym typeface="Wingdings" pitchFamily="2" charset="2"/>
              </a:rPr>
              <a:t> </a:t>
            </a:r>
            <a:r>
              <a:rPr kumimoji="0" lang="en-US" altLang="ko-KR" sz="2800" kern="0" dirty="0" smtClean="0">
                <a:latin typeface="+mn-lt"/>
                <a:sym typeface="Wingdings" pitchFamily="2" charset="2"/>
              </a:rPr>
              <a:t>Take a </a:t>
            </a:r>
            <a:r>
              <a:rPr kumimoji="0" lang="en-US" altLang="ko-KR" sz="2800" b="1" kern="0" dirty="0" smtClean="0">
                <a:latin typeface="+mn-lt"/>
                <a:sym typeface="Wingdings" pitchFamily="2" charset="2"/>
              </a:rPr>
              <a:t>two-step</a:t>
            </a:r>
            <a:r>
              <a:rPr kumimoji="0" lang="en-US" altLang="ko-KR" sz="2800" kern="0" dirty="0" smtClean="0">
                <a:latin typeface="+mn-lt"/>
                <a:sym typeface="Wingdings" pitchFamily="2" charset="2"/>
              </a:rPr>
              <a:t> approach.</a:t>
            </a:r>
            <a:endParaRPr kumimoji="0" lang="en-US" altLang="ko-KR" sz="2800" kern="0" dirty="0">
              <a:latin typeface="+mn-lt"/>
            </a:endParaRPr>
          </a:p>
        </p:txBody>
      </p:sp>
      <p:grpSp>
        <p:nvGrpSpPr>
          <p:cNvPr id="48" name="Group 47"/>
          <p:cNvGrpSpPr/>
          <p:nvPr/>
        </p:nvGrpSpPr>
        <p:grpSpPr>
          <a:xfrm>
            <a:off x="609600" y="2323703"/>
            <a:ext cx="2026176" cy="2204467"/>
            <a:chOff x="2220913" y="1617663"/>
            <a:chExt cx="3090861" cy="3035300"/>
          </a:xfrm>
        </p:grpSpPr>
        <p:sp>
          <p:nvSpPr>
            <p:cNvPr id="49"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200" b="1" dirty="0" smtClean="0">
                <a:solidFill>
                  <a:srgbClr val="FFFFFF"/>
                </a:solidFill>
                <a:latin typeface="Trebuchet MS"/>
                <a:cs typeface="Trebuchet MS"/>
              </a:endParaRPr>
            </a:p>
          </p:txBody>
        </p:sp>
        <p:sp>
          <p:nvSpPr>
            <p:cNvPr id="50"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400" b="1" dirty="0">
                  <a:solidFill>
                    <a:srgbClr val="FFFFFF"/>
                  </a:solidFill>
                </a:rPr>
                <a:t>1</a:t>
              </a:r>
              <a:endParaRPr lang="ko-KR" altLang="en-US" sz="2400" b="1" dirty="0">
                <a:solidFill>
                  <a:srgbClr val="FFFFFF"/>
                </a:solidFill>
              </a:endParaRPr>
            </a:p>
          </p:txBody>
        </p:sp>
        <p:sp>
          <p:nvSpPr>
            <p:cNvPr id="51"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400" b="1" dirty="0">
                  <a:solidFill>
                    <a:srgbClr val="FFFFFF"/>
                  </a:solidFill>
                </a:rPr>
                <a:t>2</a:t>
              </a:r>
              <a:endParaRPr lang="ko-KR" altLang="en-US" sz="2400" b="1" dirty="0">
                <a:solidFill>
                  <a:srgbClr val="FFFFFF"/>
                </a:solidFill>
              </a:endParaRPr>
            </a:p>
          </p:txBody>
        </p:sp>
        <p:sp>
          <p:nvSpPr>
            <p:cNvPr id="53"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400" b="1">
                  <a:solidFill>
                    <a:srgbClr val="FFFFFF"/>
                  </a:solidFill>
                </a:rPr>
                <a:t>3</a:t>
              </a:r>
              <a:endParaRPr lang="ko-KR" altLang="en-US" sz="2400" b="1">
                <a:solidFill>
                  <a:srgbClr val="FFFFFF"/>
                </a:solidFill>
              </a:endParaRPr>
            </a:p>
          </p:txBody>
        </p:sp>
        <p:sp>
          <p:nvSpPr>
            <p:cNvPr id="54"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400" b="1" dirty="0">
                  <a:solidFill>
                    <a:srgbClr val="FFFFFF"/>
                  </a:solidFill>
                </a:rPr>
                <a:t>4</a:t>
              </a:r>
              <a:endParaRPr lang="ko-KR" altLang="en-US" sz="2400" b="1" dirty="0">
                <a:solidFill>
                  <a:srgbClr val="FFFFFF"/>
                </a:solidFill>
              </a:endParaRPr>
            </a:p>
          </p:txBody>
        </p:sp>
        <p:cxnSp>
          <p:nvCxnSpPr>
            <p:cNvPr id="55" name="Straight Arrow Connector 23"/>
            <p:cNvCxnSpPr>
              <a:cxnSpLocks noChangeShapeType="1"/>
              <a:stCxn id="51"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56" name="Straight Arrow Connector 26"/>
            <p:cNvCxnSpPr>
              <a:cxnSpLocks noChangeShapeType="1"/>
              <a:stCxn id="53" idx="0"/>
              <a:endCxn id="51"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58" name="Straight Arrow Connector 29"/>
            <p:cNvCxnSpPr>
              <a:cxnSpLocks noChangeShapeType="1"/>
              <a:stCxn id="54" idx="3"/>
              <a:endCxn id="53"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cxnSp>
        <p:nvCxnSpPr>
          <p:cNvPr id="60" name="직선 화살표 연결선 42"/>
          <p:cNvCxnSpPr/>
          <p:nvPr/>
        </p:nvCxnSpPr>
        <p:spPr bwMode="auto">
          <a:xfrm>
            <a:off x="152400" y="3409950"/>
            <a:ext cx="417513"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1" name="직선 화살표 연결선 42"/>
          <p:cNvCxnSpPr/>
          <p:nvPr/>
        </p:nvCxnSpPr>
        <p:spPr bwMode="auto">
          <a:xfrm>
            <a:off x="2635776" y="3387725"/>
            <a:ext cx="31221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4" name="직선 화살표 연결선 42"/>
          <p:cNvCxnSpPr/>
          <p:nvPr/>
        </p:nvCxnSpPr>
        <p:spPr bwMode="auto">
          <a:xfrm>
            <a:off x="7967444" y="3360738"/>
            <a:ext cx="225246"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9" name="직선 화살표 연결선 42"/>
          <p:cNvCxnSpPr/>
          <p:nvPr/>
        </p:nvCxnSpPr>
        <p:spPr bwMode="auto">
          <a:xfrm>
            <a:off x="6395855" y="3337942"/>
            <a:ext cx="38276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61" name="Rectangle 60"/>
          <p:cNvSpPr/>
          <p:nvPr/>
        </p:nvSpPr>
        <p:spPr>
          <a:xfrm>
            <a:off x="6466142" y="2919720"/>
            <a:ext cx="1653300" cy="646331"/>
          </a:xfrm>
          <a:prstGeom prst="rect">
            <a:avLst/>
          </a:prstGeom>
        </p:spPr>
        <p:txBody>
          <a:bodyPr wrap="square">
            <a:spAutoFit/>
          </a:bodyPr>
          <a:lstStyle/>
          <a:p>
            <a:pPr algn="ctr" defTabSz="823913">
              <a:defRPr/>
            </a:pPr>
            <a:r>
              <a:rPr kumimoji="0" lang="en-US" altLang="ko-KR" dirty="0" smtClean="0"/>
              <a:t>R</a:t>
            </a:r>
            <a:r>
              <a:rPr kumimoji="0" lang="en-US" altLang="ko-KR" sz="1200" dirty="0" smtClean="0"/>
              <a:t>ETURN</a:t>
            </a:r>
          </a:p>
          <a:p>
            <a:pPr algn="ctr" defTabSz="823913">
              <a:defRPr/>
            </a:pPr>
            <a:r>
              <a:rPr kumimoji="0" lang="en-US" altLang="ko-KR" sz="1200" dirty="0" smtClean="0"/>
              <a:t>A </a:t>
            </a:r>
            <a:r>
              <a:rPr kumimoji="0" lang="en-US" altLang="ko-KR" dirty="0" smtClean="0"/>
              <a:t>R</a:t>
            </a:r>
            <a:r>
              <a:rPr kumimoji="0" lang="en-US" altLang="ko-KR" sz="1200" dirty="0" smtClean="0"/>
              <a:t>ANKING</a:t>
            </a:r>
          </a:p>
        </p:txBody>
      </p:sp>
      <p:sp>
        <p:nvSpPr>
          <p:cNvPr id="67"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13</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96" grpId="0"/>
      <p:bldP spid="102" grpId="0"/>
      <p:bldP spid="52"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p:cNvSpPr>
            <a:spLocks noChangeArrowheads="1"/>
          </p:cNvSpPr>
          <p:nvPr/>
        </p:nvSpPr>
        <p:spPr bwMode="auto">
          <a:xfrm>
            <a:off x="2805112" y="1562100"/>
            <a:ext cx="5151263" cy="3527425"/>
          </a:xfrm>
          <a:prstGeom prst="rect">
            <a:avLst/>
          </a:prstGeom>
          <a:solidFill>
            <a:srgbClr val="FFFFFF"/>
          </a:solidFill>
          <a:ln w="19050" algn="ctr">
            <a:solidFill>
              <a:srgbClr val="797979"/>
            </a:solidFill>
            <a:round/>
            <a:headEnd/>
            <a:tailEnd/>
          </a:ln>
        </p:spPr>
        <p:txBody>
          <a:bodyPr wrap="none" anchor="ctr"/>
          <a:lstStyle/>
          <a:p>
            <a:pPr algn="ctr" defTabSz="823913" latinLnBrk="0"/>
            <a:endParaRPr kumimoji="0" lang="ko-KR" altLang="en-US" sz="2800"/>
          </a:p>
        </p:txBody>
      </p:sp>
      <p:sp>
        <p:nvSpPr>
          <p:cNvPr id="24579" name="Title 1"/>
          <p:cNvSpPr>
            <a:spLocks noGrp="1"/>
          </p:cNvSpPr>
          <p:nvPr>
            <p:ph type="title"/>
          </p:nvPr>
        </p:nvSpPr>
        <p:spPr/>
        <p:txBody>
          <a:bodyPr/>
          <a:lstStyle/>
          <a:p>
            <a:r>
              <a:rPr lang="en-US" altLang="ko-KR" smtClean="0">
                <a:ea typeface="굴림" charset="-127"/>
              </a:rPr>
              <a:t>Ranking algorithm</a:t>
            </a:r>
            <a:endParaRPr lang="ko-KR" altLang="en-US" smtClean="0">
              <a:ea typeface="굴림" charset="-127"/>
            </a:endParaRPr>
          </a:p>
        </p:txBody>
      </p:sp>
      <p:pic>
        <p:nvPicPr>
          <p:cNvPr id="24583" name="Picture 7" descr="TP_tmp"/>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160338" y="3040063"/>
            <a:ext cx="361950" cy="200025"/>
          </a:xfrm>
          <a:prstGeom prst="rect">
            <a:avLst/>
          </a:prstGeom>
          <a:noFill/>
          <a:ln w="9525">
            <a:noFill/>
            <a:miter lim="800000"/>
            <a:headEnd/>
            <a:tailEnd/>
          </a:ln>
        </p:spPr>
      </p:pic>
      <p:pic>
        <p:nvPicPr>
          <p:cNvPr id="24587" name="Picture 42" descr="TP_tmp"/>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6381750" y="2955925"/>
            <a:ext cx="344488" cy="304800"/>
          </a:xfrm>
          <a:prstGeom prst="rect">
            <a:avLst/>
          </a:prstGeom>
          <a:noFill/>
          <a:ln w="9525">
            <a:noFill/>
            <a:miter lim="800000"/>
            <a:headEnd/>
            <a:tailEnd/>
          </a:ln>
        </p:spPr>
      </p:pic>
      <p:pic>
        <p:nvPicPr>
          <p:cNvPr id="95" name="Picture 41" descr="TP_tmp"/>
          <p:cNvPicPr>
            <a:picLocks noChangeAspect="1"/>
          </p:cNvPicPr>
          <p:nvPr>
            <p:custDataLst>
              <p:tags r:id="rId3"/>
            </p:custDataLst>
          </p:nvPr>
        </p:nvPicPr>
        <p:blipFill>
          <a:blip r:embed="rId8" cstate="print">
            <a:clrChange>
              <a:clrFrom>
                <a:srgbClr val="FFFFFF"/>
              </a:clrFrom>
              <a:clrTo>
                <a:srgbClr val="FFFFFF">
                  <a:alpha val="0"/>
                </a:srgbClr>
              </a:clrTo>
            </a:clrChange>
          </a:blip>
          <a:srcRect/>
          <a:stretch>
            <a:fillRect/>
          </a:stretch>
        </p:blipFill>
        <p:spPr bwMode="auto">
          <a:xfrm>
            <a:off x="5003800" y="3154363"/>
            <a:ext cx="361950" cy="200025"/>
          </a:xfrm>
          <a:prstGeom prst="rect">
            <a:avLst/>
          </a:prstGeom>
          <a:noFill/>
          <a:ln w="9525">
            <a:noFill/>
            <a:miter lim="800000"/>
            <a:headEnd/>
            <a:tailEnd/>
          </a:ln>
        </p:spPr>
      </p:pic>
      <p:sp>
        <p:nvSpPr>
          <p:cNvPr id="83" name="Rectangle 4"/>
          <p:cNvSpPr>
            <a:spLocks noChangeArrowheads="1"/>
          </p:cNvSpPr>
          <p:nvPr/>
        </p:nvSpPr>
        <p:spPr bwMode="auto">
          <a:xfrm>
            <a:off x="4965700" y="1922463"/>
            <a:ext cx="1295400" cy="2808287"/>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defRPr/>
            </a:pPr>
            <a:endParaRPr lang="en-US" altLang="ko-KR" sz="2400" b="1" dirty="0" smtClean="0">
              <a:solidFill>
                <a:srgbClr val="FFFFFF"/>
              </a:solidFill>
              <a:latin typeface="Trebuchet MS"/>
              <a:cs typeface="Trebuchet MS"/>
            </a:endParaRPr>
          </a:p>
          <a:p>
            <a:pPr algn="ctr" defTabSz="823913">
              <a:spcBef>
                <a:spcPts val="0"/>
              </a:spcBef>
              <a:defRPr/>
            </a:pPr>
            <a:endParaRPr lang="en-US" altLang="ko-KR" sz="2400" b="1" dirty="0" smtClean="0">
              <a:solidFill>
                <a:srgbClr val="FFFFFF"/>
              </a:solidFill>
              <a:latin typeface="Trebuchet MS"/>
              <a:cs typeface="Trebuchet MS"/>
            </a:endParaRPr>
          </a:p>
          <a:p>
            <a:pPr algn="ctr" defTabSz="823913">
              <a:spcBef>
                <a:spcPts val="0"/>
              </a:spcBef>
              <a:defRPr/>
            </a:pPr>
            <a:r>
              <a:rPr lang="en-US" altLang="ko-KR" sz="2400" b="1" dirty="0" smtClean="0">
                <a:solidFill>
                  <a:srgbClr val="FFFFFF"/>
                </a:solidFill>
                <a:latin typeface="Trebuchet MS"/>
                <a:cs typeface="Trebuchet MS"/>
              </a:rPr>
              <a:t>S</a:t>
            </a:r>
            <a:r>
              <a:rPr lang="en-US" altLang="ko-KR" b="1" dirty="0" smtClean="0">
                <a:solidFill>
                  <a:srgbClr val="FFFFFF"/>
                </a:solidFill>
                <a:latin typeface="Trebuchet MS"/>
                <a:cs typeface="Trebuchet MS"/>
              </a:rPr>
              <a:t>TAGE</a:t>
            </a:r>
            <a:r>
              <a:rPr lang="en-US" altLang="ko-KR" sz="2400" b="1" dirty="0" smtClean="0">
                <a:solidFill>
                  <a:srgbClr val="FFFFFF"/>
                </a:solidFill>
                <a:latin typeface="Trebuchet MS"/>
                <a:cs typeface="Trebuchet MS"/>
              </a:rPr>
              <a:t> 2</a:t>
            </a:r>
            <a:endParaRPr lang="en-US" altLang="ko-KR" sz="2400" b="1" dirty="0" smtClean="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en-US" altLang="ko-KR" sz="2400" b="1" dirty="0">
              <a:solidFill>
                <a:srgbClr val="FFFFFF"/>
              </a:solidFill>
              <a:latin typeface="Trebuchet MS"/>
              <a:cs typeface="Trebuchet MS"/>
            </a:endParaRPr>
          </a:p>
          <a:p>
            <a:pPr algn="ctr" defTabSz="823913">
              <a:spcBef>
                <a:spcPts val="0"/>
              </a:spcBef>
              <a:defRPr/>
            </a:pPr>
            <a:endParaRPr lang="ko-KR" altLang="en-US" sz="2400" b="1" dirty="0">
              <a:solidFill>
                <a:srgbClr val="FFFFFF"/>
              </a:solidFill>
              <a:latin typeface="Trebuchet MS"/>
              <a:cs typeface="Trebuchet MS"/>
            </a:endParaRPr>
          </a:p>
        </p:txBody>
      </p:sp>
      <p:sp>
        <p:nvSpPr>
          <p:cNvPr id="81" name="Rectangle 4"/>
          <p:cNvSpPr>
            <a:spLocks noChangeArrowheads="1"/>
          </p:cNvSpPr>
          <p:nvPr/>
        </p:nvSpPr>
        <p:spPr bwMode="auto">
          <a:xfrm>
            <a:off x="3140276" y="1934250"/>
            <a:ext cx="1368425" cy="2808287"/>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defRPr/>
            </a:pPr>
            <a:endParaRPr lang="en-US" altLang="ko-KR" sz="2400" b="1" dirty="0" smtClean="0">
              <a:solidFill>
                <a:srgbClr val="FFFFFF"/>
              </a:solidFill>
              <a:latin typeface="Trebuchet MS"/>
              <a:cs typeface="Trebuchet MS"/>
            </a:endParaRPr>
          </a:p>
          <a:p>
            <a:pPr algn="ctr" defTabSz="823913" latinLnBrk="0">
              <a:spcBef>
                <a:spcPts val="0"/>
              </a:spcBef>
              <a:defRPr/>
            </a:pPr>
            <a:endParaRPr lang="en-US" altLang="ko-KR" sz="2400" b="1" dirty="0" smtClean="0">
              <a:solidFill>
                <a:srgbClr val="FFFFFF"/>
              </a:solidFill>
              <a:latin typeface="Trebuchet MS"/>
              <a:cs typeface="Trebuchet MS"/>
            </a:endParaRPr>
          </a:p>
          <a:p>
            <a:pPr algn="ctr" defTabSz="823913" latinLnBrk="0">
              <a:spcBef>
                <a:spcPts val="0"/>
              </a:spcBef>
              <a:defRPr/>
            </a:pPr>
            <a:r>
              <a:rPr lang="en-US" altLang="ko-KR" sz="2400" b="1" dirty="0" smtClean="0">
                <a:solidFill>
                  <a:srgbClr val="FFFFFF"/>
                </a:solidFill>
                <a:latin typeface="Trebuchet MS"/>
                <a:cs typeface="Trebuchet MS"/>
              </a:rPr>
              <a:t>S</a:t>
            </a:r>
            <a:r>
              <a:rPr lang="en-US" altLang="ko-KR" b="1" dirty="0" smtClean="0">
                <a:solidFill>
                  <a:srgbClr val="FFFFFF"/>
                </a:solidFill>
                <a:latin typeface="Trebuchet MS"/>
                <a:cs typeface="Trebuchet MS"/>
              </a:rPr>
              <a:t>TAGE</a:t>
            </a:r>
            <a:r>
              <a:rPr lang="en-US" altLang="ko-KR" sz="2400" b="1" dirty="0" smtClean="0">
                <a:solidFill>
                  <a:srgbClr val="FFFFFF"/>
                </a:solidFill>
                <a:latin typeface="Trebuchet MS"/>
                <a:cs typeface="Trebuchet MS"/>
              </a:rPr>
              <a:t> </a:t>
            </a:r>
            <a:r>
              <a:rPr lang="en-US" altLang="ko-KR" sz="2400" b="1" dirty="0">
                <a:solidFill>
                  <a:srgbClr val="FFFFFF"/>
                </a:solidFill>
                <a:latin typeface="Trebuchet MS"/>
                <a:cs typeface="Trebuchet MS"/>
              </a:rPr>
              <a:t>1</a:t>
            </a: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en-US" altLang="ko-KR" sz="2400" b="1" dirty="0">
              <a:solidFill>
                <a:srgbClr val="FFFFFF"/>
              </a:solidFill>
              <a:latin typeface="Trebuchet MS"/>
              <a:cs typeface="Trebuchet MS"/>
            </a:endParaRPr>
          </a:p>
          <a:p>
            <a:pPr algn="ctr" defTabSz="823913" latinLnBrk="0">
              <a:spcBef>
                <a:spcPts val="0"/>
              </a:spcBef>
              <a:defRPr/>
            </a:pPr>
            <a:endParaRPr lang="ko-KR" altLang="en-US" sz="2400" b="1" dirty="0">
              <a:solidFill>
                <a:srgbClr val="FFFFFF"/>
              </a:solidFill>
              <a:latin typeface="Trebuchet MS"/>
              <a:cs typeface="Trebuchet MS"/>
            </a:endParaRPr>
          </a:p>
        </p:txBody>
      </p:sp>
      <p:pic>
        <p:nvPicPr>
          <p:cNvPr id="57" name="Picture 56" descr="TP_tmp"/>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4534471" y="3058118"/>
            <a:ext cx="431477" cy="263949"/>
          </a:xfrm>
          <a:prstGeom prst="rect">
            <a:avLst/>
          </a:prstGeom>
          <a:noFill/>
          <a:ln w="9525">
            <a:noFill/>
            <a:miter lim="800000"/>
            <a:headEnd/>
            <a:tailEnd/>
          </a:ln>
        </p:spPr>
      </p:pic>
      <p:sp>
        <p:nvSpPr>
          <p:cNvPr id="92" name="Content Placeholder 2"/>
          <p:cNvSpPr txBox="1">
            <a:spLocks/>
          </p:cNvSpPr>
          <p:nvPr/>
        </p:nvSpPr>
        <p:spPr bwMode="auto">
          <a:xfrm>
            <a:off x="2956495" y="2876874"/>
            <a:ext cx="1687513" cy="958774"/>
          </a:xfrm>
          <a:prstGeom prst="rect">
            <a:avLst/>
          </a:prstGeom>
          <a:noFill/>
          <a:ln w="9525">
            <a:noFill/>
            <a:miter lim="800000"/>
            <a:headEnd/>
            <a:tailEnd/>
          </a:ln>
        </p:spPr>
        <p:txBody>
          <a:bodyPr lIns="91434" tIns="45717" rIns="91434" bIns="45717"/>
          <a:lstStyle/>
          <a:p>
            <a:pPr algn="ctr" eaLnBrk="0" latinLnBrk="0" hangingPunct="0">
              <a:spcBef>
                <a:spcPct val="20000"/>
              </a:spcBef>
              <a:defRPr/>
            </a:pPr>
            <a:r>
              <a:rPr kumimoji="0" lang="en-US" altLang="ko-KR" sz="2000" kern="0" dirty="0" smtClean="0">
                <a:latin typeface="+mn-lt"/>
              </a:rPr>
              <a:t>I</a:t>
            </a:r>
            <a:r>
              <a:rPr kumimoji="0" lang="en-US" altLang="ko-KR" sz="1600" kern="0" dirty="0" smtClean="0">
                <a:latin typeface="+mn-lt"/>
              </a:rPr>
              <a:t>NITIAL.</a:t>
            </a:r>
            <a:r>
              <a:rPr kumimoji="0" lang="en-US" altLang="ko-KR" sz="1600" kern="0" dirty="0" smtClean="0">
                <a:latin typeface="+mn-lt"/>
              </a:rPr>
              <a:t> VIA</a:t>
            </a:r>
            <a:br>
              <a:rPr kumimoji="0" lang="en-US" altLang="ko-KR" sz="1600" kern="0" dirty="0" smtClean="0">
                <a:latin typeface="+mn-lt"/>
              </a:rPr>
            </a:br>
            <a:r>
              <a:rPr kumimoji="0" lang="en-US" altLang="ko-KR" sz="2000" kern="0" dirty="0" smtClean="0">
                <a:latin typeface="+mn-lt"/>
              </a:rPr>
              <a:t>S</a:t>
            </a:r>
            <a:r>
              <a:rPr kumimoji="0" lang="en-US" altLang="ko-KR" sz="1600" kern="0" dirty="0" smtClean="0">
                <a:latin typeface="+mn-lt"/>
              </a:rPr>
              <a:t>PECTRAL</a:t>
            </a:r>
            <a:br>
              <a:rPr kumimoji="0" lang="en-US" altLang="ko-KR" sz="1600" kern="0" dirty="0" smtClean="0">
                <a:latin typeface="+mn-lt"/>
              </a:rPr>
            </a:br>
            <a:r>
              <a:rPr kumimoji="0" lang="en-US" altLang="ko-KR" sz="2000" kern="0" dirty="0" smtClean="0">
                <a:latin typeface="+mn-lt"/>
              </a:rPr>
              <a:t>M</a:t>
            </a:r>
            <a:r>
              <a:rPr kumimoji="0" lang="en-US" altLang="ko-KR" sz="1600" kern="0" dirty="0" smtClean="0">
                <a:latin typeface="+mn-lt"/>
              </a:rPr>
              <a:t>ETHODS</a:t>
            </a:r>
            <a:endParaRPr kumimoji="0" lang="en-US" altLang="ko-KR" sz="1600" kern="0" dirty="0">
              <a:latin typeface="+mn-lt"/>
            </a:endParaRPr>
          </a:p>
        </p:txBody>
      </p:sp>
      <p:sp>
        <p:nvSpPr>
          <p:cNvPr id="102" name="Content Placeholder 2"/>
          <p:cNvSpPr txBox="1">
            <a:spLocks/>
          </p:cNvSpPr>
          <p:nvPr/>
        </p:nvSpPr>
        <p:spPr bwMode="auto">
          <a:xfrm>
            <a:off x="279400" y="5229225"/>
            <a:ext cx="4580632"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b="1" kern="0" dirty="0">
                <a:latin typeface="+mn-lt"/>
              </a:rPr>
              <a:t>Spectral</a:t>
            </a:r>
            <a:r>
              <a:rPr kumimoji="0" lang="en-US" altLang="ko-KR" sz="2400" b="1" kern="0" dirty="0">
                <a:solidFill>
                  <a:srgbClr val="00B050"/>
                </a:solidFill>
                <a:latin typeface="+mn-lt"/>
              </a:rPr>
              <a:t> </a:t>
            </a:r>
            <a:r>
              <a:rPr kumimoji="0" lang="en-US" altLang="ko-KR" sz="2400" kern="0" dirty="0" smtClean="0">
                <a:latin typeface="+mn-lt"/>
              </a:rPr>
              <a:t>methods: </a:t>
            </a:r>
            <a:endParaRPr kumimoji="0" lang="en-US" altLang="ko-KR" sz="2400" kern="0" dirty="0">
              <a:latin typeface="+mn-lt"/>
            </a:endParaRPr>
          </a:p>
        </p:txBody>
      </p:sp>
      <p:sp>
        <p:nvSpPr>
          <p:cNvPr id="43" name="Rectangle 42"/>
          <p:cNvSpPr>
            <a:spLocks noChangeArrowheads="1"/>
          </p:cNvSpPr>
          <p:nvPr/>
        </p:nvSpPr>
        <p:spPr bwMode="auto">
          <a:xfrm>
            <a:off x="3141707" y="1941535"/>
            <a:ext cx="1363663" cy="2808287"/>
          </a:xfrm>
          <a:prstGeom prst="rect">
            <a:avLst/>
          </a:prstGeom>
          <a:noFill/>
          <a:ln w="57150" algn="ctr">
            <a:solidFill>
              <a:schemeClr val="tx1"/>
            </a:solidFill>
            <a:round/>
            <a:headEnd/>
            <a:tailEnd/>
          </a:ln>
        </p:spPr>
        <p:txBody>
          <a:bodyPr wrap="none" anchor="ctr"/>
          <a:lstStyle/>
          <a:p>
            <a:pPr defTabSz="823913" latinLnBrk="0"/>
            <a:endParaRPr kumimoji="0" lang="ko-KR" altLang="en-US"/>
          </a:p>
        </p:txBody>
      </p:sp>
      <p:pic>
        <p:nvPicPr>
          <p:cNvPr id="47" name="Picture 46" descr="TP_tmp"/>
          <p:cNvPicPr>
            <a:picLocks noChangeAspect="1"/>
          </p:cNvPicPr>
          <p:nvPr>
            <p:custDataLst>
              <p:tags r:id="rId5"/>
            </p:custDataLst>
          </p:nvPr>
        </p:nvPicPr>
        <p:blipFill>
          <a:blip r:embed="rId11" cstate="print">
            <a:clrChange>
              <a:clrFrom>
                <a:srgbClr val="FFFFFF"/>
              </a:clrFrom>
              <a:clrTo>
                <a:srgbClr val="FFFFFF">
                  <a:alpha val="0"/>
                </a:srgbClr>
              </a:clrTo>
            </a:clrChange>
          </a:blip>
          <a:srcRect/>
          <a:stretch>
            <a:fillRect/>
          </a:stretch>
        </p:blipFill>
        <p:spPr bwMode="auto">
          <a:xfrm>
            <a:off x="1627111" y="5846631"/>
            <a:ext cx="2818291" cy="547643"/>
          </a:xfrm>
          <a:prstGeom prst="rect">
            <a:avLst/>
          </a:prstGeom>
          <a:noFill/>
          <a:ln w="9525">
            <a:noFill/>
            <a:miter lim="800000"/>
            <a:headEnd/>
            <a:tailEnd/>
          </a:ln>
        </p:spPr>
      </p:pic>
      <p:cxnSp>
        <p:nvCxnSpPr>
          <p:cNvPr id="45" name="Straight Arrow Connector 45"/>
          <p:cNvCxnSpPr>
            <a:cxnSpLocks noChangeShapeType="1"/>
          </p:cNvCxnSpPr>
          <p:nvPr/>
        </p:nvCxnSpPr>
        <p:spPr bwMode="auto">
          <a:xfrm>
            <a:off x="4655944" y="6172924"/>
            <a:ext cx="787400" cy="0"/>
          </a:xfrm>
          <a:prstGeom prst="straightConnector1">
            <a:avLst/>
          </a:prstGeom>
          <a:noFill/>
          <a:ln w="9525" algn="ctr">
            <a:solidFill>
              <a:schemeClr val="tx1"/>
            </a:solidFill>
            <a:round/>
            <a:headEnd/>
            <a:tailEnd type="stealth" w="lg" len="lg"/>
          </a:ln>
        </p:spPr>
      </p:cxnSp>
      <p:sp>
        <p:nvSpPr>
          <p:cNvPr id="46" name="Content Placeholder 2"/>
          <p:cNvSpPr txBox="1">
            <a:spLocks/>
          </p:cNvSpPr>
          <p:nvPr/>
        </p:nvSpPr>
        <p:spPr bwMode="auto">
          <a:xfrm>
            <a:off x="4651628" y="5683339"/>
            <a:ext cx="793378" cy="363538"/>
          </a:xfrm>
          <a:prstGeom prst="rect">
            <a:avLst/>
          </a:prstGeom>
          <a:noFill/>
          <a:ln w="9525">
            <a:noFill/>
            <a:miter lim="800000"/>
            <a:headEnd/>
            <a:tailEnd/>
          </a:ln>
        </p:spPr>
        <p:txBody>
          <a:bodyPr lIns="91434" tIns="45717" rIns="91434" bIns="45717"/>
          <a:lstStyle/>
          <a:p>
            <a:pPr marL="174625" indent="-174625" eaLnBrk="0" latinLnBrk="0" hangingPunct="0">
              <a:spcBef>
                <a:spcPct val="20000"/>
              </a:spcBef>
              <a:defRPr/>
            </a:pPr>
            <a:r>
              <a:rPr kumimoji="0" lang="en-US" sz="3200" b="1" kern="0" dirty="0"/>
              <a:t>??</a:t>
            </a:r>
            <a:endParaRPr kumimoji="0" lang="en-US" sz="2800" b="1" kern="0" dirty="0">
              <a:latin typeface="+mn-lt"/>
            </a:endParaRPr>
          </a:p>
        </p:txBody>
      </p:sp>
      <p:sp>
        <p:nvSpPr>
          <p:cNvPr id="52" name="Content Placeholder 2"/>
          <p:cNvSpPr txBox="1">
            <a:spLocks/>
          </p:cNvSpPr>
          <p:nvPr/>
        </p:nvSpPr>
        <p:spPr bwMode="auto">
          <a:xfrm>
            <a:off x="5580112" y="5919564"/>
            <a:ext cx="3313063"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high ranking accuracy</a:t>
            </a:r>
          </a:p>
        </p:txBody>
      </p:sp>
      <p:grpSp>
        <p:nvGrpSpPr>
          <p:cNvPr id="4" name="Group 47"/>
          <p:cNvGrpSpPr/>
          <p:nvPr/>
        </p:nvGrpSpPr>
        <p:grpSpPr>
          <a:xfrm>
            <a:off x="609600" y="2323703"/>
            <a:ext cx="2026176" cy="2204467"/>
            <a:chOff x="2220913" y="1617663"/>
            <a:chExt cx="3090861" cy="3035300"/>
          </a:xfrm>
        </p:grpSpPr>
        <p:sp>
          <p:nvSpPr>
            <p:cNvPr id="49"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200" b="1" dirty="0" smtClean="0">
                <a:solidFill>
                  <a:srgbClr val="FFFFFF"/>
                </a:solidFill>
                <a:latin typeface="Trebuchet MS"/>
                <a:cs typeface="Trebuchet MS"/>
              </a:endParaRPr>
            </a:p>
          </p:txBody>
        </p:sp>
        <p:sp>
          <p:nvSpPr>
            <p:cNvPr id="50"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400" b="1" dirty="0">
                  <a:solidFill>
                    <a:srgbClr val="FFFFFF"/>
                  </a:solidFill>
                </a:rPr>
                <a:t>1</a:t>
              </a:r>
              <a:endParaRPr lang="ko-KR" altLang="en-US" sz="2400" b="1" dirty="0">
                <a:solidFill>
                  <a:srgbClr val="FFFFFF"/>
                </a:solidFill>
              </a:endParaRPr>
            </a:p>
          </p:txBody>
        </p:sp>
        <p:sp>
          <p:nvSpPr>
            <p:cNvPr id="51"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400" b="1" dirty="0">
                  <a:solidFill>
                    <a:srgbClr val="FFFFFF"/>
                  </a:solidFill>
                </a:rPr>
                <a:t>2</a:t>
              </a:r>
              <a:endParaRPr lang="ko-KR" altLang="en-US" sz="2400" b="1" dirty="0">
                <a:solidFill>
                  <a:srgbClr val="FFFFFF"/>
                </a:solidFill>
              </a:endParaRPr>
            </a:p>
          </p:txBody>
        </p:sp>
        <p:sp>
          <p:nvSpPr>
            <p:cNvPr id="53"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400" b="1">
                  <a:solidFill>
                    <a:srgbClr val="FFFFFF"/>
                  </a:solidFill>
                </a:rPr>
                <a:t>3</a:t>
              </a:r>
              <a:endParaRPr lang="ko-KR" altLang="en-US" sz="2400" b="1">
                <a:solidFill>
                  <a:srgbClr val="FFFFFF"/>
                </a:solidFill>
              </a:endParaRPr>
            </a:p>
          </p:txBody>
        </p:sp>
        <p:sp>
          <p:nvSpPr>
            <p:cNvPr id="54"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400" b="1" dirty="0">
                  <a:solidFill>
                    <a:srgbClr val="FFFFFF"/>
                  </a:solidFill>
                </a:rPr>
                <a:t>4</a:t>
              </a:r>
              <a:endParaRPr lang="ko-KR" altLang="en-US" sz="2400" b="1" dirty="0">
                <a:solidFill>
                  <a:srgbClr val="FFFFFF"/>
                </a:solidFill>
              </a:endParaRPr>
            </a:p>
          </p:txBody>
        </p:sp>
        <p:cxnSp>
          <p:nvCxnSpPr>
            <p:cNvPr id="55" name="Straight Arrow Connector 23"/>
            <p:cNvCxnSpPr>
              <a:cxnSpLocks noChangeShapeType="1"/>
              <a:stCxn id="51"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56" name="Straight Arrow Connector 26"/>
            <p:cNvCxnSpPr>
              <a:cxnSpLocks noChangeShapeType="1"/>
              <a:stCxn id="53" idx="0"/>
              <a:endCxn id="51"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58" name="Straight Arrow Connector 29"/>
            <p:cNvCxnSpPr>
              <a:cxnSpLocks noChangeShapeType="1"/>
              <a:stCxn id="54" idx="3"/>
              <a:endCxn id="53"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cxnSp>
        <p:nvCxnSpPr>
          <p:cNvPr id="60" name="직선 화살표 연결선 42"/>
          <p:cNvCxnSpPr/>
          <p:nvPr/>
        </p:nvCxnSpPr>
        <p:spPr bwMode="auto">
          <a:xfrm>
            <a:off x="152400" y="3409950"/>
            <a:ext cx="417513"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1" name="Rectangle 4"/>
          <p:cNvSpPr>
            <a:spLocks noChangeArrowheads="1"/>
          </p:cNvSpPr>
          <p:nvPr/>
        </p:nvSpPr>
        <p:spPr bwMode="auto">
          <a:xfrm>
            <a:off x="6796087" y="1735644"/>
            <a:ext cx="1000125" cy="3235175"/>
          </a:xfrm>
          <a:prstGeom prst="rect">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defRPr/>
            </a:pPr>
            <a:endParaRPr lang="ko-KR" altLang="en-US" sz="2400" b="1" dirty="0" smtClean="0">
              <a:solidFill>
                <a:srgbClr val="FFFFFF"/>
              </a:solidFill>
              <a:latin typeface="Trebuchet MS"/>
              <a:cs typeface="Trebuchet MS"/>
            </a:endParaRPr>
          </a:p>
        </p:txBody>
      </p:sp>
      <p:cxnSp>
        <p:nvCxnSpPr>
          <p:cNvPr id="42" name="직선 화살표 연결선 42"/>
          <p:cNvCxnSpPr/>
          <p:nvPr/>
        </p:nvCxnSpPr>
        <p:spPr bwMode="auto">
          <a:xfrm>
            <a:off x="7967444" y="3360738"/>
            <a:ext cx="225246"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4" name="Rectangle 43"/>
          <p:cNvSpPr/>
          <p:nvPr/>
        </p:nvSpPr>
        <p:spPr>
          <a:xfrm>
            <a:off x="6466142" y="2919720"/>
            <a:ext cx="1653300" cy="646331"/>
          </a:xfrm>
          <a:prstGeom prst="rect">
            <a:avLst/>
          </a:prstGeom>
        </p:spPr>
        <p:txBody>
          <a:bodyPr wrap="square">
            <a:spAutoFit/>
          </a:bodyPr>
          <a:lstStyle/>
          <a:p>
            <a:pPr algn="ctr" defTabSz="823913">
              <a:defRPr/>
            </a:pPr>
            <a:r>
              <a:rPr kumimoji="0" lang="en-US" altLang="ko-KR" dirty="0" smtClean="0"/>
              <a:t>R</a:t>
            </a:r>
            <a:r>
              <a:rPr kumimoji="0" lang="en-US" altLang="ko-KR" sz="1200" dirty="0" smtClean="0"/>
              <a:t>ETURN</a:t>
            </a:r>
          </a:p>
          <a:p>
            <a:pPr algn="ctr" defTabSz="823913">
              <a:defRPr/>
            </a:pPr>
            <a:r>
              <a:rPr kumimoji="0" lang="en-US" altLang="ko-KR" sz="1200" dirty="0" smtClean="0"/>
              <a:t>A </a:t>
            </a:r>
            <a:r>
              <a:rPr kumimoji="0" lang="en-US" altLang="ko-KR" dirty="0" smtClean="0"/>
              <a:t>R</a:t>
            </a:r>
            <a:r>
              <a:rPr kumimoji="0" lang="en-US" altLang="ko-KR" sz="1200" dirty="0" smtClean="0"/>
              <a:t>ANKING</a:t>
            </a:r>
          </a:p>
        </p:txBody>
      </p:sp>
      <p:sp>
        <p:nvSpPr>
          <p:cNvPr id="59" name="Content Placeholder 2"/>
          <p:cNvSpPr txBox="1">
            <a:spLocks/>
          </p:cNvSpPr>
          <p:nvPr/>
        </p:nvSpPr>
        <p:spPr bwMode="auto">
          <a:xfrm>
            <a:off x="4424363" y="1052513"/>
            <a:ext cx="2232322"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Top-</a:t>
            </a:r>
            <a:r>
              <a:rPr kumimoji="0" lang="en-US" altLang="ko-KR" sz="2400" i="1" kern="0" dirty="0">
                <a:latin typeface="+mn-lt"/>
              </a:rPr>
              <a:t>K</a:t>
            </a:r>
            <a:r>
              <a:rPr kumimoji="0" lang="en-US" altLang="ko-KR" sz="2400" kern="0" dirty="0">
                <a:latin typeface="+mn-lt"/>
              </a:rPr>
              <a:t> </a:t>
            </a:r>
            <a:r>
              <a:rPr kumimoji="0" lang="en-US" altLang="ko-KR" sz="2400" kern="0" dirty="0" smtClean="0">
                <a:latin typeface="+mn-lt"/>
              </a:rPr>
              <a:t>ranking</a:t>
            </a:r>
            <a:endParaRPr kumimoji="0" lang="en-US" altLang="ko-KR" sz="2400" kern="0" dirty="0">
              <a:latin typeface="+mn-lt"/>
            </a:endParaRPr>
          </a:p>
        </p:txBody>
      </p:sp>
      <p:sp>
        <p:nvSpPr>
          <p:cNvPr id="61" name="Rectangle 4"/>
          <p:cNvSpPr>
            <a:spLocks noChangeArrowheads="1"/>
          </p:cNvSpPr>
          <p:nvPr/>
        </p:nvSpPr>
        <p:spPr bwMode="auto">
          <a:xfrm>
            <a:off x="2947988" y="1732120"/>
            <a:ext cx="3433762" cy="3235175"/>
          </a:xfrm>
          <a:prstGeom prst="rect">
            <a:avLst/>
          </a:prstGeom>
          <a:noFill/>
          <a:ln w="57150">
            <a:solidFill>
              <a:srgbClr val="0099FF"/>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defRPr/>
            </a:pPr>
            <a:endParaRPr lang="ko-KR" altLang="en-US" sz="2400" b="1" dirty="0" smtClean="0">
              <a:solidFill>
                <a:srgbClr val="FFFFFF"/>
              </a:solidFill>
              <a:latin typeface="Trebuchet MS"/>
              <a:cs typeface="Trebuchet MS"/>
            </a:endParaRPr>
          </a:p>
        </p:txBody>
      </p:sp>
      <p:grpSp>
        <p:nvGrpSpPr>
          <p:cNvPr id="62" name="Group 48"/>
          <p:cNvGrpSpPr>
            <a:grpSpLocks/>
          </p:cNvGrpSpPr>
          <p:nvPr/>
        </p:nvGrpSpPr>
        <p:grpSpPr bwMode="auto">
          <a:xfrm>
            <a:off x="8143428" y="3081660"/>
            <a:ext cx="1149350" cy="531812"/>
            <a:chOff x="7758924" y="2966390"/>
            <a:chExt cx="1558280" cy="531862"/>
          </a:xfrm>
        </p:grpSpPr>
        <p:sp>
          <p:nvSpPr>
            <p:cNvPr id="64" name="Content Placeholder 2"/>
            <p:cNvSpPr txBox="1">
              <a:spLocks/>
            </p:cNvSpPr>
            <p:nvPr/>
          </p:nvSpPr>
          <p:spPr bwMode="auto">
            <a:xfrm>
              <a:off x="7758924" y="3020370"/>
              <a:ext cx="1558280" cy="477882"/>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latin typeface="+mn-lt"/>
                </a:rPr>
                <a:t>{Top-</a:t>
              </a:r>
              <a:r>
                <a:rPr kumimoji="0" lang="en-US" altLang="ko-KR" sz="2000" i="1" kern="0" dirty="0">
                  <a:latin typeface="+mn-lt"/>
                </a:rPr>
                <a:t>K</a:t>
              </a:r>
              <a:r>
                <a:rPr kumimoji="0" lang="en-US" altLang="ko-KR" sz="2000" kern="0" dirty="0">
                  <a:latin typeface="+mn-lt"/>
                </a:rPr>
                <a:t>}</a:t>
              </a:r>
              <a:endParaRPr kumimoji="0" lang="ko-KR" altLang="en-US" sz="2000" kern="0" dirty="0">
                <a:latin typeface="+mn-lt"/>
              </a:endParaRPr>
            </a:p>
          </p:txBody>
        </p:sp>
        <p:grpSp>
          <p:nvGrpSpPr>
            <p:cNvPr id="65" name="Group 73"/>
            <p:cNvGrpSpPr>
              <a:grpSpLocks/>
            </p:cNvGrpSpPr>
            <p:nvPr/>
          </p:nvGrpSpPr>
          <p:grpSpPr bwMode="auto">
            <a:xfrm>
              <a:off x="7909889" y="2966390"/>
              <a:ext cx="1037381" cy="105998"/>
              <a:chOff x="7909889" y="2966390"/>
              <a:chExt cx="1037381" cy="105998"/>
            </a:xfrm>
          </p:grpSpPr>
          <p:cxnSp>
            <p:nvCxnSpPr>
              <p:cNvPr id="66" name="Straight Connector 51"/>
              <p:cNvCxnSpPr>
                <a:cxnSpLocks noChangeShapeType="1"/>
              </p:cNvCxnSpPr>
              <p:nvPr/>
            </p:nvCxnSpPr>
            <p:spPr bwMode="auto">
              <a:xfrm flipV="1">
                <a:off x="7909889" y="2966390"/>
                <a:ext cx="504057" cy="105998"/>
              </a:xfrm>
              <a:prstGeom prst="line">
                <a:avLst/>
              </a:prstGeom>
              <a:noFill/>
              <a:ln w="9525" algn="ctr">
                <a:solidFill>
                  <a:schemeClr val="tx1"/>
                </a:solidFill>
                <a:round/>
                <a:headEnd/>
                <a:tailEnd/>
              </a:ln>
            </p:spPr>
          </p:cxnSp>
          <p:cxnSp>
            <p:nvCxnSpPr>
              <p:cNvPr id="67" name="Straight Connector 52"/>
              <p:cNvCxnSpPr>
                <a:cxnSpLocks noChangeShapeType="1"/>
              </p:cNvCxnSpPr>
              <p:nvPr/>
            </p:nvCxnSpPr>
            <p:spPr bwMode="auto">
              <a:xfrm>
                <a:off x="8413945" y="2966390"/>
                <a:ext cx="533325" cy="80732"/>
              </a:xfrm>
              <a:prstGeom prst="line">
                <a:avLst/>
              </a:prstGeom>
              <a:noFill/>
              <a:ln w="9525" algn="ctr">
                <a:solidFill>
                  <a:schemeClr val="tx1"/>
                </a:solidFill>
                <a:round/>
                <a:headEnd/>
                <a:tailEnd/>
              </a:ln>
            </p:spPr>
          </p:cxnSp>
        </p:grpSp>
      </p:grpSp>
      <p:cxnSp>
        <p:nvCxnSpPr>
          <p:cNvPr id="68" name="직선 화살표 연결선 42"/>
          <p:cNvCxnSpPr/>
          <p:nvPr/>
        </p:nvCxnSpPr>
        <p:spPr bwMode="auto">
          <a:xfrm>
            <a:off x="6395855" y="3337942"/>
            <a:ext cx="38276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9" name="직선 화살표 연결선 42"/>
          <p:cNvCxnSpPr/>
          <p:nvPr/>
        </p:nvCxnSpPr>
        <p:spPr bwMode="auto">
          <a:xfrm>
            <a:off x="4540069" y="3373438"/>
            <a:ext cx="38276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70" name="직선 화살표 연결선 42"/>
          <p:cNvCxnSpPr/>
          <p:nvPr/>
        </p:nvCxnSpPr>
        <p:spPr bwMode="auto">
          <a:xfrm>
            <a:off x="2635776" y="3387725"/>
            <a:ext cx="31221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72" name="Content Placeholder 2"/>
          <p:cNvSpPr txBox="1">
            <a:spLocks/>
          </p:cNvSpPr>
          <p:nvPr/>
        </p:nvSpPr>
        <p:spPr bwMode="auto">
          <a:xfrm>
            <a:off x="2861226" y="5315359"/>
            <a:ext cx="5765329" cy="402397"/>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1600" kern="0" dirty="0" err="1" smtClean="0">
                <a:latin typeface="+mn-lt"/>
                <a:ea typeface="+mn-ea"/>
              </a:rPr>
              <a:t>PageRank</a:t>
            </a:r>
            <a:r>
              <a:rPr kumimoji="0" lang="en-US" altLang="ko-KR" sz="1600" kern="0" dirty="0" smtClean="0">
                <a:latin typeface="+mn-lt"/>
                <a:ea typeface="+mn-ea"/>
              </a:rPr>
              <a:t> </a:t>
            </a:r>
            <a:r>
              <a:rPr kumimoji="0" lang="en-US" altLang="ko-KR" sz="1600" kern="0" dirty="0">
                <a:latin typeface="+mn-lt"/>
                <a:ea typeface="+mn-ea"/>
              </a:rPr>
              <a:t>[</a:t>
            </a:r>
            <a:r>
              <a:rPr kumimoji="0" lang="en-US" altLang="ko-KR" sz="1400" kern="0" dirty="0" smtClean="0">
                <a:latin typeface="+mn-lt"/>
                <a:ea typeface="+mn-ea"/>
              </a:rPr>
              <a:t>Brin-Page98</a:t>
            </a:r>
            <a:r>
              <a:rPr kumimoji="0" lang="en-US" altLang="ko-KR" sz="1600" kern="0" dirty="0" smtClean="0">
                <a:latin typeface="+mn-lt"/>
                <a:ea typeface="+mn-ea"/>
              </a:rPr>
              <a:t>], </a:t>
            </a:r>
            <a:r>
              <a:rPr kumimoji="0" lang="en-US" altLang="ko-KR" sz="1600" kern="0" dirty="0" err="1" smtClean="0">
                <a:latin typeface="+mn-lt"/>
                <a:ea typeface="+mn-ea"/>
              </a:rPr>
              <a:t>RankCentrality</a:t>
            </a:r>
            <a:r>
              <a:rPr kumimoji="0" lang="en-US" altLang="ko-KR" sz="1600" kern="0" dirty="0" smtClean="0">
                <a:latin typeface="+mn-lt"/>
                <a:ea typeface="+mn-ea"/>
              </a:rPr>
              <a:t> </a:t>
            </a:r>
            <a:r>
              <a:rPr kumimoji="0" lang="en-US" altLang="ko-KR" sz="1600" kern="0" dirty="0">
                <a:latin typeface="+mn-lt"/>
                <a:ea typeface="+mn-ea"/>
              </a:rPr>
              <a:t>[</a:t>
            </a:r>
            <a:r>
              <a:rPr kumimoji="0" lang="en-US" altLang="ko-KR" sz="1400" kern="0" dirty="0">
                <a:latin typeface="+mn-lt"/>
                <a:ea typeface="+mn-ea"/>
              </a:rPr>
              <a:t>Negahban-Oh-Shah12</a:t>
            </a:r>
            <a:r>
              <a:rPr kumimoji="0" lang="en-US" altLang="ko-KR" sz="1600" kern="0" dirty="0">
                <a:latin typeface="+mn-lt"/>
                <a:ea typeface="+mn-ea"/>
              </a:rPr>
              <a:t>]</a:t>
            </a:r>
            <a:endParaRPr kumimoji="0" lang="ko-KR" altLang="en-US" sz="1600" kern="0" dirty="0">
              <a:latin typeface="+mn-lt"/>
              <a:ea typeface="+mn-ea"/>
            </a:endParaRPr>
          </a:p>
        </p:txBody>
      </p:sp>
      <p:sp>
        <p:nvSpPr>
          <p:cNvPr id="73" name="Content Placeholder 2"/>
          <p:cNvSpPr txBox="1">
            <a:spLocks/>
          </p:cNvSpPr>
          <p:nvPr/>
        </p:nvSpPr>
        <p:spPr bwMode="auto">
          <a:xfrm>
            <a:off x="323528" y="5929079"/>
            <a:ext cx="1354040"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smtClean="0">
                <a:latin typeface="+mn-lt"/>
              </a:rPr>
              <a:t>achieve</a:t>
            </a:r>
            <a:endParaRPr kumimoji="0" lang="en-US" altLang="ko-KR" sz="2400" kern="0" dirty="0">
              <a:latin typeface="+mn-lt"/>
            </a:endParaRPr>
          </a:p>
        </p:txBody>
      </p:sp>
      <p:sp>
        <p:nvSpPr>
          <p:cNvPr id="74"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14</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2" grpId="0"/>
      <p:bldP spid="43" grpId="0" animBg="1"/>
      <p:bldP spid="46" grpId="0"/>
      <p:bldP spid="52" grpId="0"/>
      <p:bldP spid="72"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02" name="Straight Arrow Connector 45"/>
          <p:cNvCxnSpPr>
            <a:cxnSpLocks noChangeShapeType="1"/>
          </p:cNvCxnSpPr>
          <p:nvPr/>
        </p:nvCxnSpPr>
        <p:spPr bwMode="auto">
          <a:xfrm>
            <a:off x="3459163" y="504825"/>
            <a:ext cx="785812" cy="0"/>
          </a:xfrm>
          <a:prstGeom prst="straightConnector1">
            <a:avLst/>
          </a:prstGeom>
          <a:noFill/>
          <a:ln w="9525" algn="ctr">
            <a:solidFill>
              <a:schemeClr val="tx1"/>
            </a:solidFill>
            <a:round/>
            <a:headEnd/>
            <a:tailEnd type="stealth" w="lg" len="lg"/>
          </a:ln>
        </p:spPr>
      </p:cxnSp>
      <p:sp>
        <p:nvSpPr>
          <p:cNvPr id="46" name="Content Placeholder 2"/>
          <p:cNvSpPr txBox="1">
            <a:spLocks/>
          </p:cNvSpPr>
          <p:nvPr/>
        </p:nvSpPr>
        <p:spPr bwMode="auto">
          <a:xfrm>
            <a:off x="3521074" y="0"/>
            <a:ext cx="866775" cy="361950"/>
          </a:xfrm>
          <a:prstGeom prst="rect">
            <a:avLst/>
          </a:prstGeom>
          <a:noFill/>
          <a:ln w="9525">
            <a:noFill/>
            <a:miter lim="800000"/>
            <a:headEnd/>
            <a:tailEnd/>
          </a:ln>
        </p:spPr>
        <p:txBody>
          <a:bodyPr lIns="91434" tIns="45717" rIns="91434" bIns="45717"/>
          <a:lstStyle/>
          <a:p>
            <a:pPr marL="174625" indent="-174625" eaLnBrk="0" latinLnBrk="0" hangingPunct="0">
              <a:spcBef>
                <a:spcPct val="20000"/>
              </a:spcBef>
              <a:defRPr/>
            </a:pPr>
            <a:r>
              <a:rPr kumimoji="0" lang="en-US" sz="3200" b="1" kern="0" dirty="0"/>
              <a:t>??</a:t>
            </a:r>
            <a:endParaRPr kumimoji="0" lang="en-US" sz="2800" b="1" kern="0" dirty="0">
              <a:latin typeface="+mn-lt"/>
            </a:endParaRPr>
          </a:p>
        </p:txBody>
      </p:sp>
      <p:sp>
        <p:nvSpPr>
          <p:cNvPr id="50" name="Content Placeholder 2"/>
          <p:cNvSpPr txBox="1">
            <a:spLocks/>
          </p:cNvSpPr>
          <p:nvPr/>
        </p:nvSpPr>
        <p:spPr bwMode="auto">
          <a:xfrm>
            <a:off x="7250114" y="5656263"/>
            <a:ext cx="1714500"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smtClean="0">
                <a:latin typeface="+mn-lt"/>
              </a:rPr>
              <a:t>item index</a:t>
            </a:r>
            <a:endParaRPr kumimoji="0" lang="en-US" altLang="ko-KR" sz="2400" kern="0" dirty="0">
              <a:latin typeface="+mn-lt"/>
            </a:endParaRPr>
          </a:p>
        </p:txBody>
      </p:sp>
      <p:sp>
        <p:nvSpPr>
          <p:cNvPr id="51" name="Content Placeholder 2"/>
          <p:cNvSpPr txBox="1">
            <a:spLocks/>
          </p:cNvSpPr>
          <p:nvPr/>
        </p:nvSpPr>
        <p:spPr bwMode="auto">
          <a:xfrm>
            <a:off x="1619250" y="1522413"/>
            <a:ext cx="949325"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score</a:t>
            </a:r>
          </a:p>
        </p:txBody>
      </p:sp>
      <p:cxnSp>
        <p:nvCxnSpPr>
          <p:cNvPr id="25606" name="Straight Arrow Connector 51"/>
          <p:cNvCxnSpPr>
            <a:cxnSpLocks noChangeShapeType="1"/>
          </p:cNvCxnSpPr>
          <p:nvPr/>
        </p:nvCxnSpPr>
        <p:spPr bwMode="auto">
          <a:xfrm flipV="1">
            <a:off x="2041525" y="2003425"/>
            <a:ext cx="0" cy="3943350"/>
          </a:xfrm>
          <a:prstGeom prst="straightConnector1">
            <a:avLst/>
          </a:prstGeom>
          <a:noFill/>
          <a:ln w="28575" algn="ctr">
            <a:solidFill>
              <a:schemeClr val="tx1"/>
            </a:solidFill>
            <a:round/>
            <a:headEnd/>
            <a:tailEnd type="stealth" w="lg" len="lg"/>
          </a:ln>
        </p:spPr>
      </p:cxnSp>
      <p:cxnSp>
        <p:nvCxnSpPr>
          <p:cNvPr id="25607" name="Straight Arrow Connector 52"/>
          <p:cNvCxnSpPr>
            <a:cxnSpLocks noChangeShapeType="1"/>
          </p:cNvCxnSpPr>
          <p:nvPr/>
        </p:nvCxnSpPr>
        <p:spPr bwMode="auto">
          <a:xfrm flipV="1">
            <a:off x="2041525" y="5946775"/>
            <a:ext cx="5208588" cy="0"/>
          </a:xfrm>
          <a:prstGeom prst="straightConnector1">
            <a:avLst/>
          </a:prstGeom>
          <a:noFill/>
          <a:ln w="28575" algn="ctr">
            <a:solidFill>
              <a:schemeClr val="tx1"/>
            </a:solidFill>
            <a:round/>
            <a:headEnd/>
            <a:tailEnd type="stealth" w="lg" len="lg"/>
          </a:ln>
        </p:spPr>
      </p:cxnSp>
      <p:grpSp>
        <p:nvGrpSpPr>
          <p:cNvPr id="2" name="Group 53"/>
          <p:cNvGrpSpPr>
            <a:grpSpLocks/>
          </p:cNvGrpSpPr>
          <p:nvPr/>
        </p:nvGrpSpPr>
        <p:grpSpPr bwMode="auto">
          <a:xfrm>
            <a:off x="2425700" y="1976438"/>
            <a:ext cx="4324350" cy="3984625"/>
            <a:chOff x="2424982" y="1975694"/>
            <a:chExt cx="4325813" cy="3984823"/>
          </a:xfrm>
        </p:grpSpPr>
        <p:cxnSp>
          <p:nvCxnSpPr>
            <p:cNvPr id="55" name="Straight Connector 54"/>
            <p:cNvCxnSpPr/>
            <p:nvPr/>
          </p:nvCxnSpPr>
          <p:spPr bwMode="auto">
            <a:xfrm>
              <a:off x="2424982" y="20026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6" name="Straight Connector 55"/>
            <p:cNvCxnSpPr/>
            <p:nvPr/>
          </p:nvCxnSpPr>
          <p:spPr bwMode="auto">
            <a:xfrm>
              <a:off x="2794995" y="198680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7" name="Straight Connector 56"/>
            <p:cNvCxnSpPr/>
            <p:nvPr/>
          </p:nvCxnSpPr>
          <p:spPr bwMode="auto">
            <a:xfrm>
              <a:off x="3134835" y="201697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8" name="Straight Connector 57"/>
            <p:cNvCxnSpPr/>
            <p:nvPr/>
          </p:nvCxnSpPr>
          <p:spPr bwMode="auto">
            <a:xfrm>
              <a:off x="3504847" y="2001095"/>
              <a:ext cx="0" cy="3941958"/>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9" name="Straight Connector 58"/>
            <p:cNvCxnSpPr/>
            <p:nvPr/>
          </p:nvCxnSpPr>
          <p:spPr bwMode="auto">
            <a:xfrm>
              <a:off x="3870096" y="1994745"/>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0" name="Straight Connector 59"/>
            <p:cNvCxnSpPr/>
            <p:nvPr/>
          </p:nvCxnSpPr>
          <p:spPr bwMode="auto">
            <a:xfrm>
              <a:off x="4240109" y="197728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1" name="Straight Connector 60"/>
            <p:cNvCxnSpPr/>
            <p:nvPr/>
          </p:nvCxnSpPr>
          <p:spPr bwMode="auto">
            <a:xfrm>
              <a:off x="4581536" y="2007446"/>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2" name="Straight Connector 61"/>
            <p:cNvCxnSpPr/>
            <p:nvPr/>
          </p:nvCxnSpPr>
          <p:spPr bwMode="auto">
            <a:xfrm>
              <a:off x="4949961" y="1991570"/>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3" name="Straight Connector 62"/>
            <p:cNvCxnSpPr/>
            <p:nvPr/>
          </p:nvCxnSpPr>
          <p:spPr bwMode="auto">
            <a:xfrm>
              <a:off x="5305681" y="1993157"/>
              <a:ext cx="0" cy="3941959"/>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4" name="Straight Connector 63"/>
            <p:cNvCxnSpPr/>
            <p:nvPr/>
          </p:nvCxnSpPr>
          <p:spPr bwMode="auto">
            <a:xfrm>
              <a:off x="5674106" y="1975694"/>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5" name="Straight Connector 64"/>
            <p:cNvCxnSpPr/>
            <p:nvPr/>
          </p:nvCxnSpPr>
          <p:spPr bwMode="auto">
            <a:xfrm>
              <a:off x="6015534" y="200585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6" name="Straight Connector 65"/>
            <p:cNvCxnSpPr/>
            <p:nvPr/>
          </p:nvCxnSpPr>
          <p:spPr bwMode="auto">
            <a:xfrm>
              <a:off x="6385546" y="19899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8" name="Straight Connector 67"/>
            <p:cNvCxnSpPr/>
            <p:nvPr/>
          </p:nvCxnSpPr>
          <p:spPr bwMode="auto">
            <a:xfrm>
              <a:off x="6750795" y="198363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grpSp>
      <p:sp>
        <p:nvSpPr>
          <p:cNvPr id="25609" name="Oval 68"/>
          <p:cNvSpPr>
            <a:spLocks noChangeArrowheads="1"/>
          </p:cNvSpPr>
          <p:nvPr/>
        </p:nvSpPr>
        <p:spPr bwMode="auto">
          <a:xfrm>
            <a:off x="2352675" y="2341563"/>
            <a:ext cx="144463"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0" name="Oval 69"/>
          <p:cNvSpPr>
            <a:spLocks noChangeArrowheads="1"/>
          </p:cNvSpPr>
          <p:nvPr/>
        </p:nvSpPr>
        <p:spPr bwMode="auto">
          <a:xfrm>
            <a:off x="2735263" y="2557463"/>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1" name="Oval 71"/>
          <p:cNvSpPr>
            <a:spLocks noChangeArrowheads="1"/>
          </p:cNvSpPr>
          <p:nvPr/>
        </p:nvSpPr>
        <p:spPr bwMode="auto">
          <a:xfrm>
            <a:off x="3073400" y="2844800"/>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2" name="Oval 72"/>
          <p:cNvSpPr>
            <a:spLocks noChangeArrowheads="1"/>
          </p:cNvSpPr>
          <p:nvPr/>
        </p:nvSpPr>
        <p:spPr bwMode="auto">
          <a:xfrm>
            <a:off x="3438525" y="334962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3" name="Oval 73"/>
          <p:cNvSpPr>
            <a:spLocks noChangeArrowheads="1"/>
          </p:cNvSpPr>
          <p:nvPr/>
        </p:nvSpPr>
        <p:spPr bwMode="auto">
          <a:xfrm>
            <a:off x="3802063" y="36147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4" name="Oval 75"/>
          <p:cNvSpPr>
            <a:spLocks noChangeArrowheads="1"/>
          </p:cNvSpPr>
          <p:nvPr/>
        </p:nvSpPr>
        <p:spPr bwMode="auto">
          <a:xfrm>
            <a:off x="4178300" y="380682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5" name="Oval 76"/>
          <p:cNvSpPr>
            <a:spLocks noChangeArrowheads="1"/>
          </p:cNvSpPr>
          <p:nvPr/>
        </p:nvSpPr>
        <p:spPr bwMode="auto">
          <a:xfrm>
            <a:off x="4513263" y="4016375"/>
            <a:ext cx="144462"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6" name="Oval 77"/>
          <p:cNvSpPr>
            <a:spLocks noChangeArrowheads="1"/>
          </p:cNvSpPr>
          <p:nvPr/>
        </p:nvSpPr>
        <p:spPr bwMode="auto">
          <a:xfrm>
            <a:off x="4883150" y="44100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7" name="Oval 78"/>
          <p:cNvSpPr>
            <a:spLocks noChangeArrowheads="1"/>
          </p:cNvSpPr>
          <p:nvPr/>
        </p:nvSpPr>
        <p:spPr bwMode="auto">
          <a:xfrm>
            <a:off x="5243513" y="45624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8" name="Oval 79"/>
          <p:cNvSpPr>
            <a:spLocks noChangeArrowheads="1"/>
          </p:cNvSpPr>
          <p:nvPr/>
        </p:nvSpPr>
        <p:spPr bwMode="auto">
          <a:xfrm>
            <a:off x="5602288" y="478948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19" name="Oval 83"/>
          <p:cNvSpPr>
            <a:spLocks noChangeArrowheads="1"/>
          </p:cNvSpPr>
          <p:nvPr/>
        </p:nvSpPr>
        <p:spPr bwMode="auto">
          <a:xfrm>
            <a:off x="5943600" y="508317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20" name="Oval 84"/>
          <p:cNvSpPr>
            <a:spLocks noChangeArrowheads="1"/>
          </p:cNvSpPr>
          <p:nvPr/>
        </p:nvSpPr>
        <p:spPr bwMode="auto">
          <a:xfrm>
            <a:off x="6323013" y="5510213"/>
            <a:ext cx="144462"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21" name="Oval 85"/>
          <p:cNvSpPr>
            <a:spLocks noChangeArrowheads="1"/>
          </p:cNvSpPr>
          <p:nvPr/>
        </p:nvSpPr>
        <p:spPr bwMode="auto">
          <a:xfrm>
            <a:off x="6683375" y="5700713"/>
            <a:ext cx="142875"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5622" name="Freeform 86"/>
          <p:cNvSpPr>
            <a:spLocks/>
          </p:cNvSpPr>
          <p:nvPr/>
        </p:nvSpPr>
        <p:spPr bwMode="auto">
          <a:xfrm>
            <a:off x="2433638" y="2413000"/>
            <a:ext cx="4333875" cy="3362325"/>
          </a:xfrm>
          <a:custGeom>
            <a:avLst/>
            <a:gdLst>
              <a:gd name="T0" fmla="*/ 0 w 4333875"/>
              <a:gd name="T1" fmla="*/ 0 h 3362325"/>
              <a:gd name="T2" fmla="*/ 390525 w 4333875"/>
              <a:gd name="T3" fmla="*/ 238125 h 3362325"/>
              <a:gd name="T4" fmla="*/ 714375 w 4333875"/>
              <a:gd name="T5" fmla="*/ 504825 h 3362325"/>
              <a:gd name="T6" fmla="*/ 1085855 w 4333875"/>
              <a:gd name="T7" fmla="*/ 1019175 h 3362325"/>
              <a:gd name="T8" fmla="*/ 1457330 w 4333875"/>
              <a:gd name="T9" fmla="*/ 1276355 h 3362325"/>
              <a:gd name="T10" fmla="*/ 1828805 w 4333875"/>
              <a:gd name="T11" fmla="*/ 1466855 h 3362325"/>
              <a:gd name="T12" fmla="*/ 2171710 w 4333875"/>
              <a:gd name="T13" fmla="*/ 1676405 h 3362325"/>
              <a:gd name="T14" fmla="*/ 2524134 w 4333875"/>
              <a:gd name="T15" fmla="*/ 2085980 h 3362325"/>
              <a:gd name="T16" fmla="*/ 2895610 w 4333875"/>
              <a:gd name="T17" fmla="*/ 2228851 h 3362325"/>
              <a:gd name="T18" fmla="*/ 3267084 w 4333875"/>
              <a:gd name="T19" fmla="*/ 2466975 h 3362325"/>
              <a:gd name="T20" fmla="*/ 3609984 w 4333875"/>
              <a:gd name="T21" fmla="*/ 2743201 h 3362325"/>
              <a:gd name="T22" fmla="*/ 3962410 w 4333875"/>
              <a:gd name="T23" fmla="*/ 3181351 h 3362325"/>
              <a:gd name="T24" fmla="*/ 4333875 w 4333875"/>
              <a:gd name="T25" fmla="*/ 3362325 h 33623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3875"/>
              <a:gd name="T40" fmla="*/ 0 h 3362325"/>
              <a:gd name="T41" fmla="*/ 4333875 w 4333875"/>
              <a:gd name="T42" fmla="*/ 3362325 h 33623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3875" h="3362325">
                <a:moveTo>
                  <a:pt x="0" y="0"/>
                </a:moveTo>
                <a:lnTo>
                  <a:pt x="390525" y="238125"/>
                </a:lnTo>
                <a:lnTo>
                  <a:pt x="714375" y="504825"/>
                </a:lnTo>
                <a:lnTo>
                  <a:pt x="1085850" y="1019175"/>
                </a:lnTo>
                <a:lnTo>
                  <a:pt x="1457325" y="1276350"/>
                </a:lnTo>
                <a:lnTo>
                  <a:pt x="1828800" y="1466850"/>
                </a:lnTo>
                <a:lnTo>
                  <a:pt x="2171700" y="1676400"/>
                </a:lnTo>
                <a:lnTo>
                  <a:pt x="2524125" y="2085975"/>
                </a:lnTo>
                <a:lnTo>
                  <a:pt x="2895600" y="2228850"/>
                </a:lnTo>
                <a:lnTo>
                  <a:pt x="3267075" y="2466975"/>
                </a:lnTo>
                <a:lnTo>
                  <a:pt x="3609975" y="2743200"/>
                </a:lnTo>
                <a:lnTo>
                  <a:pt x="3962400" y="3181350"/>
                </a:lnTo>
                <a:lnTo>
                  <a:pt x="4333875" y="3362325"/>
                </a:lnTo>
              </a:path>
            </a:pathLst>
          </a:custGeom>
          <a:noFill/>
          <a:ln w="19050" cap="flat" cmpd="sng" algn="ctr">
            <a:solidFill>
              <a:srgbClr val="7676DC"/>
            </a:solidFill>
            <a:prstDash val="solid"/>
            <a:round/>
            <a:headEnd type="none" w="med" len="med"/>
            <a:tailEnd type="none" w="med" len="med"/>
          </a:ln>
        </p:spPr>
        <p:txBody>
          <a:bodyPr wrap="none" anchor="ctr"/>
          <a:lstStyle/>
          <a:p>
            <a:endParaRPr lang="ko-KR" altLang="en-US"/>
          </a:p>
        </p:txBody>
      </p:sp>
      <p:sp>
        <p:nvSpPr>
          <p:cNvPr id="90" name="Oval 89"/>
          <p:cNvSpPr>
            <a:spLocks noChangeArrowheads="1"/>
          </p:cNvSpPr>
          <p:nvPr/>
        </p:nvSpPr>
        <p:spPr bwMode="auto">
          <a:xfrm>
            <a:off x="2359025" y="20701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91" name="Oval 90"/>
          <p:cNvSpPr>
            <a:spLocks noChangeArrowheads="1"/>
          </p:cNvSpPr>
          <p:nvPr/>
        </p:nvSpPr>
        <p:spPr bwMode="auto">
          <a:xfrm>
            <a:off x="2722563" y="2860675"/>
            <a:ext cx="144462"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93" name="Oval 92"/>
          <p:cNvSpPr>
            <a:spLocks noChangeArrowheads="1"/>
          </p:cNvSpPr>
          <p:nvPr/>
        </p:nvSpPr>
        <p:spPr bwMode="auto">
          <a:xfrm>
            <a:off x="3067050" y="26670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94" name="Oval 93"/>
          <p:cNvSpPr>
            <a:spLocks noChangeArrowheads="1"/>
          </p:cNvSpPr>
          <p:nvPr/>
        </p:nvSpPr>
        <p:spPr bwMode="auto">
          <a:xfrm>
            <a:off x="3435350" y="2060575"/>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97" name="Oval 96"/>
          <p:cNvSpPr>
            <a:spLocks noChangeArrowheads="1"/>
          </p:cNvSpPr>
          <p:nvPr/>
        </p:nvSpPr>
        <p:spPr bwMode="auto">
          <a:xfrm>
            <a:off x="3798888" y="3779838"/>
            <a:ext cx="144462"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99" name="Oval 98"/>
          <p:cNvSpPr>
            <a:spLocks noChangeArrowheads="1"/>
          </p:cNvSpPr>
          <p:nvPr/>
        </p:nvSpPr>
        <p:spPr bwMode="auto">
          <a:xfrm>
            <a:off x="4168775" y="3630613"/>
            <a:ext cx="144463"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1" name="Oval 100"/>
          <p:cNvSpPr>
            <a:spLocks noChangeArrowheads="1"/>
          </p:cNvSpPr>
          <p:nvPr/>
        </p:nvSpPr>
        <p:spPr bwMode="auto">
          <a:xfrm>
            <a:off x="4510088" y="420211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3" name="Oval 102"/>
          <p:cNvSpPr>
            <a:spLocks noChangeArrowheads="1"/>
          </p:cNvSpPr>
          <p:nvPr/>
        </p:nvSpPr>
        <p:spPr bwMode="auto">
          <a:xfrm>
            <a:off x="4883150" y="2492375"/>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4" name="Oval 103"/>
          <p:cNvSpPr>
            <a:spLocks noChangeArrowheads="1"/>
          </p:cNvSpPr>
          <p:nvPr/>
        </p:nvSpPr>
        <p:spPr bwMode="auto">
          <a:xfrm>
            <a:off x="5235575" y="4732338"/>
            <a:ext cx="144463"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5" name="Oval 104"/>
          <p:cNvSpPr>
            <a:spLocks noChangeArrowheads="1"/>
          </p:cNvSpPr>
          <p:nvPr/>
        </p:nvSpPr>
        <p:spPr bwMode="auto">
          <a:xfrm>
            <a:off x="5602288" y="4630738"/>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6" name="Oval 105"/>
          <p:cNvSpPr>
            <a:spLocks noChangeArrowheads="1"/>
          </p:cNvSpPr>
          <p:nvPr/>
        </p:nvSpPr>
        <p:spPr bwMode="auto">
          <a:xfrm>
            <a:off x="5940425" y="525145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7" name="Oval 106"/>
          <p:cNvSpPr>
            <a:spLocks noChangeArrowheads="1"/>
          </p:cNvSpPr>
          <p:nvPr/>
        </p:nvSpPr>
        <p:spPr bwMode="auto">
          <a:xfrm>
            <a:off x="6323013" y="5332413"/>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08" name="Oval 107"/>
          <p:cNvSpPr>
            <a:spLocks noChangeArrowheads="1"/>
          </p:cNvSpPr>
          <p:nvPr/>
        </p:nvSpPr>
        <p:spPr bwMode="auto">
          <a:xfrm>
            <a:off x="6683375" y="55245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14" name="Oval 113"/>
          <p:cNvSpPr>
            <a:spLocks noChangeArrowheads="1"/>
          </p:cNvSpPr>
          <p:nvPr/>
        </p:nvSpPr>
        <p:spPr bwMode="auto">
          <a:xfrm>
            <a:off x="2363788" y="1844675"/>
            <a:ext cx="144462"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15" name="Oval 114"/>
          <p:cNvSpPr>
            <a:spLocks noChangeArrowheads="1"/>
          </p:cNvSpPr>
          <p:nvPr/>
        </p:nvSpPr>
        <p:spPr bwMode="auto">
          <a:xfrm>
            <a:off x="2733675" y="2060575"/>
            <a:ext cx="144463"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16" name="Oval 115"/>
          <p:cNvSpPr>
            <a:spLocks noChangeArrowheads="1"/>
          </p:cNvSpPr>
          <p:nvPr/>
        </p:nvSpPr>
        <p:spPr bwMode="auto">
          <a:xfrm>
            <a:off x="3068638" y="3122613"/>
            <a:ext cx="144462" cy="142875"/>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17" name="Oval 116"/>
          <p:cNvSpPr>
            <a:spLocks noChangeArrowheads="1"/>
          </p:cNvSpPr>
          <p:nvPr/>
        </p:nvSpPr>
        <p:spPr bwMode="auto">
          <a:xfrm>
            <a:off x="3429000" y="3644900"/>
            <a:ext cx="144463"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18" name="Oval 117"/>
          <p:cNvSpPr>
            <a:spLocks noChangeArrowheads="1"/>
          </p:cNvSpPr>
          <p:nvPr/>
        </p:nvSpPr>
        <p:spPr bwMode="auto">
          <a:xfrm>
            <a:off x="3795713" y="3284538"/>
            <a:ext cx="142875" cy="144462"/>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19" name="Oval 118"/>
          <p:cNvSpPr>
            <a:spLocks noChangeArrowheads="1"/>
          </p:cNvSpPr>
          <p:nvPr/>
        </p:nvSpPr>
        <p:spPr bwMode="auto">
          <a:xfrm>
            <a:off x="4168775" y="3419475"/>
            <a:ext cx="144463"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0" name="Oval 119"/>
          <p:cNvSpPr>
            <a:spLocks noChangeArrowheads="1"/>
          </p:cNvSpPr>
          <p:nvPr/>
        </p:nvSpPr>
        <p:spPr bwMode="auto">
          <a:xfrm>
            <a:off x="4519613" y="3571875"/>
            <a:ext cx="142875"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1" name="Oval 120"/>
          <p:cNvSpPr>
            <a:spLocks noChangeArrowheads="1"/>
          </p:cNvSpPr>
          <p:nvPr/>
        </p:nvSpPr>
        <p:spPr bwMode="auto">
          <a:xfrm>
            <a:off x="4894263" y="4724400"/>
            <a:ext cx="144462"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2" name="Oval 121"/>
          <p:cNvSpPr>
            <a:spLocks noChangeArrowheads="1"/>
          </p:cNvSpPr>
          <p:nvPr/>
        </p:nvSpPr>
        <p:spPr bwMode="auto">
          <a:xfrm>
            <a:off x="5238750" y="4005263"/>
            <a:ext cx="144463" cy="144462"/>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3" name="Oval 122"/>
          <p:cNvSpPr>
            <a:spLocks noChangeArrowheads="1"/>
          </p:cNvSpPr>
          <p:nvPr/>
        </p:nvSpPr>
        <p:spPr bwMode="auto">
          <a:xfrm>
            <a:off x="5599113" y="4365625"/>
            <a:ext cx="144462" cy="142875"/>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4" name="Oval 123"/>
          <p:cNvSpPr>
            <a:spLocks noChangeArrowheads="1"/>
          </p:cNvSpPr>
          <p:nvPr/>
        </p:nvSpPr>
        <p:spPr bwMode="auto">
          <a:xfrm>
            <a:off x="5940425" y="5445125"/>
            <a:ext cx="144463"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5" name="Oval 124"/>
          <p:cNvSpPr>
            <a:spLocks noChangeArrowheads="1"/>
          </p:cNvSpPr>
          <p:nvPr/>
        </p:nvSpPr>
        <p:spPr bwMode="auto">
          <a:xfrm>
            <a:off x="6300788" y="5013325"/>
            <a:ext cx="142875"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6" name="Oval 125"/>
          <p:cNvSpPr>
            <a:spLocks noChangeArrowheads="1"/>
          </p:cNvSpPr>
          <p:nvPr/>
        </p:nvSpPr>
        <p:spPr bwMode="auto">
          <a:xfrm>
            <a:off x="6688138" y="5319713"/>
            <a:ext cx="144462" cy="144462"/>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25650" name="Rectangle 130"/>
          <p:cNvSpPr>
            <a:spLocks noChangeArrowheads="1"/>
          </p:cNvSpPr>
          <p:nvPr/>
        </p:nvSpPr>
        <p:spPr bwMode="auto">
          <a:xfrm>
            <a:off x="4325938" y="203200"/>
            <a:ext cx="4926012" cy="584200"/>
          </a:xfrm>
          <a:prstGeom prst="rect">
            <a:avLst/>
          </a:prstGeom>
          <a:noFill/>
          <a:ln w="9525">
            <a:noFill/>
            <a:miter lim="800000"/>
            <a:headEnd/>
            <a:tailEnd/>
          </a:ln>
        </p:spPr>
        <p:txBody>
          <a:bodyPr>
            <a:spAutoFit/>
          </a:bodyPr>
          <a:lstStyle/>
          <a:p>
            <a:r>
              <a:rPr lang="en-US" altLang="ko-KR" sz="3200" b="1" dirty="0" smtClean="0"/>
              <a:t>high </a:t>
            </a:r>
            <a:r>
              <a:rPr lang="en-US" altLang="ko-KR" sz="3200" b="1" dirty="0"/>
              <a:t>ranking accuracy</a:t>
            </a:r>
            <a:endParaRPr lang="ko-KR" altLang="en-US" sz="3200" b="1" dirty="0"/>
          </a:p>
        </p:txBody>
      </p:sp>
      <p:sp>
        <p:nvSpPr>
          <p:cNvPr id="136" name="Rectangle 135"/>
          <p:cNvSpPr/>
          <p:nvPr/>
        </p:nvSpPr>
        <p:spPr bwMode="auto">
          <a:xfrm>
            <a:off x="6072188" y="1249363"/>
            <a:ext cx="2892425" cy="1144587"/>
          </a:xfrm>
          <a:prstGeom prst="rect">
            <a:avLst/>
          </a:prstGeom>
          <a:solidFill>
            <a:srgbClr val="FFFFFF"/>
          </a:solidFill>
          <a:ln w="28575" cap="flat" cmpd="sng" algn="ctr">
            <a:solidFill>
              <a:schemeClr val="bg2">
                <a:lumMod val="50000"/>
              </a:schemeClr>
            </a:solidFill>
            <a:prstDash val="solid"/>
            <a:round/>
            <a:headEnd type="none" w="med" len="med"/>
            <a:tailEnd type="none" w="med" len="med"/>
          </a:ln>
          <a:effectLst/>
        </p:spPr>
        <p:txBody>
          <a:bodyPr wrap="none" anchor="ctr"/>
          <a:lstStyle/>
          <a:p>
            <a:pPr defTabSz="823913" latinLnBrk="0">
              <a:defRPr/>
            </a:pPr>
            <a:endParaRPr kumimoji="0" lang="ko-KR" altLang="en-US">
              <a:ea typeface="굴림" pitchFamily="50" charset="-127"/>
            </a:endParaRPr>
          </a:p>
        </p:txBody>
      </p:sp>
      <p:sp>
        <p:nvSpPr>
          <p:cNvPr id="25652" name="Oval 87"/>
          <p:cNvSpPr>
            <a:spLocks noChangeArrowheads="1"/>
          </p:cNvSpPr>
          <p:nvPr/>
        </p:nvSpPr>
        <p:spPr bwMode="auto">
          <a:xfrm>
            <a:off x="6275388" y="14176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89" name="Content Placeholder 2"/>
          <p:cNvSpPr txBox="1">
            <a:spLocks/>
          </p:cNvSpPr>
          <p:nvPr/>
        </p:nvSpPr>
        <p:spPr bwMode="auto">
          <a:xfrm>
            <a:off x="6526213" y="1268413"/>
            <a:ext cx="1763712"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chemeClr val="accent2">
                    <a:lumMod val="75000"/>
                  </a:schemeClr>
                </a:solidFill>
                <a:latin typeface="+mn-lt"/>
              </a:rPr>
              <a:t>ground truth:</a:t>
            </a:r>
          </a:p>
        </p:txBody>
      </p:sp>
      <p:sp>
        <p:nvSpPr>
          <p:cNvPr id="109" name="Oval 108"/>
          <p:cNvSpPr>
            <a:spLocks noChangeArrowheads="1"/>
          </p:cNvSpPr>
          <p:nvPr/>
        </p:nvSpPr>
        <p:spPr bwMode="auto">
          <a:xfrm>
            <a:off x="6288088" y="174466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10" name="Content Placeholder 2"/>
          <p:cNvSpPr txBox="1">
            <a:spLocks/>
          </p:cNvSpPr>
          <p:nvPr/>
        </p:nvSpPr>
        <p:spPr bwMode="auto">
          <a:xfrm>
            <a:off x="6527800" y="1593850"/>
            <a:ext cx="1763713"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rgbClr val="FF0000"/>
                </a:solidFill>
                <a:latin typeface="+mn-lt"/>
              </a:rPr>
              <a:t>estimate:</a:t>
            </a:r>
            <a:endParaRPr kumimoji="0" lang="en-US" altLang="ko-KR" sz="2000" kern="0" dirty="0">
              <a:latin typeface="+mn-lt"/>
            </a:endParaRPr>
          </a:p>
        </p:txBody>
      </p:sp>
      <p:sp>
        <p:nvSpPr>
          <p:cNvPr id="127" name="Oval 126"/>
          <p:cNvSpPr>
            <a:spLocks noChangeArrowheads="1"/>
          </p:cNvSpPr>
          <p:nvPr/>
        </p:nvSpPr>
        <p:spPr bwMode="auto">
          <a:xfrm>
            <a:off x="6294438" y="2079625"/>
            <a:ext cx="144462" cy="144463"/>
          </a:xfrm>
          <a:prstGeom prst="ellipse">
            <a:avLst/>
          </a:prstGeom>
          <a:solidFill>
            <a:srgbClr val="00B050"/>
          </a:solidFill>
          <a:ln w="9525" algn="ctr">
            <a:noFill/>
            <a:round/>
            <a:headEnd/>
            <a:tailEnd/>
          </a:ln>
        </p:spPr>
        <p:txBody>
          <a:bodyPr wrap="none" anchor="ctr"/>
          <a:lstStyle/>
          <a:p>
            <a:pPr defTabSz="823913" latinLnBrk="0"/>
            <a:endParaRPr kumimoji="0" lang="ko-KR" altLang="en-US"/>
          </a:p>
        </p:txBody>
      </p:sp>
      <p:sp>
        <p:nvSpPr>
          <p:cNvPr id="128" name="Content Placeholder 2"/>
          <p:cNvSpPr txBox="1">
            <a:spLocks/>
          </p:cNvSpPr>
          <p:nvPr/>
        </p:nvSpPr>
        <p:spPr bwMode="auto">
          <a:xfrm>
            <a:off x="6519863" y="1935163"/>
            <a:ext cx="1771650"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rgbClr val="00B050"/>
                </a:solidFill>
                <a:latin typeface="+mn-lt"/>
              </a:rPr>
              <a:t>estimate:</a:t>
            </a:r>
            <a:endParaRPr kumimoji="0" lang="en-US" altLang="ko-KR" sz="2000" kern="0" dirty="0">
              <a:solidFill>
                <a:schemeClr val="tx2"/>
              </a:solidFill>
              <a:latin typeface="+mn-lt"/>
            </a:endParaRPr>
          </a:p>
        </p:txBody>
      </p:sp>
      <p:pic>
        <p:nvPicPr>
          <p:cNvPr id="167" name="Picture 166" descr="TP_tmp"/>
          <p:cNvPicPr>
            <a:picLocks noChangeAspect="1"/>
          </p:cNvPicPr>
          <p:nvPr>
            <p:custDataLst>
              <p:tags r:id="rId1"/>
            </p:custDataLst>
          </p:nvPr>
        </p:nvPicPr>
        <p:blipFill>
          <a:blip r:embed="rId10" cstate="print">
            <a:clrChange>
              <a:clrFrom>
                <a:srgbClr val="FFFFFF"/>
              </a:clrFrom>
              <a:clrTo>
                <a:srgbClr val="FFFFFF">
                  <a:alpha val="0"/>
                </a:srgbClr>
              </a:clrTo>
            </a:clrChange>
          </a:blip>
          <a:srcRect/>
          <a:stretch>
            <a:fillRect/>
          </a:stretch>
        </p:blipFill>
        <p:spPr bwMode="auto">
          <a:xfrm>
            <a:off x="5197475" y="2781300"/>
            <a:ext cx="1462088" cy="485775"/>
          </a:xfrm>
          <a:prstGeom prst="rect">
            <a:avLst/>
          </a:prstGeom>
          <a:noFill/>
          <a:ln w="9525">
            <a:noFill/>
            <a:miter lim="800000"/>
            <a:headEnd/>
            <a:tailEnd/>
          </a:ln>
        </p:spPr>
      </p:pic>
      <p:sp>
        <p:nvSpPr>
          <p:cNvPr id="139" name="Content Placeholder 2"/>
          <p:cNvSpPr txBox="1">
            <a:spLocks/>
          </p:cNvSpPr>
          <p:nvPr/>
        </p:nvSpPr>
        <p:spPr bwMode="auto">
          <a:xfrm>
            <a:off x="6838950" y="2892425"/>
            <a:ext cx="2125663"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solidFill>
                  <a:srgbClr val="FF0000"/>
                </a:solidFill>
                <a:latin typeface="+mn-lt"/>
              </a:rPr>
              <a:t>Top-3</a:t>
            </a:r>
            <a:r>
              <a:rPr kumimoji="0" lang="en-US" altLang="ko-KR" sz="2400" kern="0" dirty="0">
                <a:latin typeface="+mn-lt"/>
              </a:rPr>
              <a:t>=</a:t>
            </a:r>
          </a:p>
        </p:txBody>
      </p:sp>
      <p:pic>
        <p:nvPicPr>
          <p:cNvPr id="25660" name="Picture 91" descr="TP_tmp"/>
          <p:cNvPicPr>
            <a:picLocks noChangeAspect="1"/>
          </p:cNvPicPr>
          <p:nvPr>
            <p:custDataLst>
              <p:tags r:id="rId2"/>
            </p:custDataLst>
          </p:nvPr>
        </p:nvPicPr>
        <p:blipFill>
          <a:blip r:embed="rId11" cstate="print">
            <a:clrChange>
              <a:clrFrom>
                <a:srgbClr val="FFFFFF"/>
              </a:clrFrom>
              <a:clrTo>
                <a:srgbClr val="FFFFFF">
                  <a:alpha val="0"/>
                </a:srgbClr>
              </a:clrTo>
            </a:clrChange>
          </a:blip>
          <a:srcRect/>
          <a:stretch>
            <a:fillRect/>
          </a:stretch>
        </p:blipFill>
        <p:spPr bwMode="auto">
          <a:xfrm>
            <a:off x="180975" y="188913"/>
            <a:ext cx="3128963" cy="608012"/>
          </a:xfrm>
          <a:prstGeom prst="rect">
            <a:avLst/>
          </a:prstGeom>
          <a:noFill/>
          <a:ln w="9525">
            <a:noFill/>
            <a:miter lim="800000"/>
            <a:headEnd/>
            <a:tailEnd/>
          </a:ln>
        </p:spPr>
      </p:pic>
      <p:cxnSp>
        <p:nvCxnSpPr>
          <p:cNvPr id="141" name="Straight Connector 140"/>
          <p:cNvCxnSpPr>
            <a:cxnSpLocks noChangeShapeType="1"/>
          </p:cNvCxnSpPr>
          <p:nvPr/>
        </p:nvCxnSpPr>
        <p:spPr bwMode="auto">
          <a:xfrm flipV="1">
            <a:off x="6948488" y="2852738"/>
            <a:ext cx="301625" cy="57150"/>
          </a:xfrm>
          <a:prstGeom prst="line">
            <a:avLst/>
          </a:prstGeom>
          <a:noFill/>
          <a:ln w="19050" algn="ctr">
            <a:solidFill>
              <a:srgbClr val="FF0000"/>
            </a:solidFill>
            <a:round/>
            <a:headEnd/>
            <a:tailEnd/>
          </a:ln>
        </p:spPr>
      </p:cxnSp>
      <p:cxnSp>
        <p:nvCxnSpPr>
          <p:cNvPr id="142" name="Straight Connector 141"/>
          <p:cNvCxnSpPr>
            <a:cxnSpLocks noChangeShapeType="1"/>
          </p:cNvCxnSpPr>
          <p:nvPr/>
        </p:nvCxnSpPr>
        <p:spPr bwMode="auto">
          <a:xfrm>
            <a:off x="7250113" y="2852738"/>
            <a:ext cx="274637" cy="57150"/>
          </a:xfrm>
          <a:prstGeom prst="line">
            <a:avLst/>
          </a:prstGeom>
          <a:noFill/>
          <a:ln w="19050" algn="ctr">
            <a:solidFill>
              <a:srgbClr val="FF0000"/>
            </a:solidFill>
            <a:round/>
            <a:headEnd/>
            <a:tailEnd/>
          </a:ln>
        </p:spPr>
      </p:cxnSp>
      <p:pic>
        <p:nvPicPr>
          <p:cNvPr id="168" name="Picture 167" descr="TP_tmp"/>
          <p:cNvPicPr>
            <a:picLocks noChangeAspect="1"/>
          </p:cNvPicPr>
          <p:nvPr>
            <p:custDataLst>
              <p:tags r:id="rId3"/>
            </p:custDataLst>
          </p:nvPr>
        </p:nvPicPr>
        <p:blipFill>
          <a:blip r:embed="rId12" cstate="print">
            <a:clrChange>
              <a:clrFrom>
                <a:srgbClr val="FFFFFF"/>
              </a:clrFrom>
              <a:clrTo>
                <a:srgbClr val="FFFFFF">
                  <a:alpha val="0"/>
                </a:srgbClr>
              </a:clrTo>
            </a:clrChange>
          </a:blip>
          <a:srcRect/>
          <a:stretch>
            <a:fillRect/>
          </a:stretch>
        </p:blipFill>
        <p:spPr bwMode="auto">
          <a:xfrm>
            <a:off x="5195888" y="3425825"/>
            <a:ext cx="1463675" cy="487363"/>
          </a:xfrm>
          <a:prstGeom prst="rect">
            <a:avLst/>
          </a:prstGeom>
          <a:noFill/>
          <a:ln w="9525">
            <a:noFill/>
            <a:miter lim="800000"/>
            <a:headEnd/>
            <a:tailEnd/>
          </a:ln>
        </p:spPr>
      </p:pic>
      <p:sp>
        <p:nvSpPr>
          <p:cNvPr id="149" name="Content Placeholder 2"/>
          <p:cNvSpPr txBox="1">
            <a:spLocks/>
          </p:cNvSpPr>
          <p:nvPr/>
        </p:nvSpPr>
        <p:spPr bwMode="auto">
          <a:xfrm>
            <a:off x="6838950" y="3571875"/>
            <a:ext cx="2297113"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solidFill>
                  <a:srgbClr val="00B050"/>
                </a:solidFill>
                <a:latin typeface="+mn-lt"/>
              </a:rPr>
              <a:t>Top-3</a:t>
            </a:r>
            <a:r>
              <a:rPr kumimoji="0" lang="en-US" altLang="ko-KR" sz="2400" kern="0" dirty="0">
                <a:latin typeface="+mn-lt"/>
              </a:rPr>
              <a:t>={1,2,3}</a:t>
            </a:r>
          </a:p>
        </p:txBody>
      </p:sp>
      <p:cxnSp>
        <p:nvCxnSpPr>
          <p:cNvPr id="150" name="Straight Connector 149"/>
          <p:cNvCxnSpPr>
            <a:cxnSpLocks noChangeShapeType="1"/>
          </p:cNvCxnSpPr>
          <p:nvPr/>
        </p:nvCxnSpPr>
        <p:spPr bwMode="auto">
          <a:xfrm flipV="1">
            <a:off x="6948488" y="3533775"/>
            <a:ext cx="301625" cy="57150"/>
          </a:xfrm>
          <a:prstGeom prst="line">
            <a:avLst/>
          </a:prstGeom>
          <a:noFill/>
          <a:ln w="19050" algn="ctr">
            <a:solidFill>
              <a:srgbClr val="00B050"/>
            </a:solidFill>
            <a:round/>
            <a:headEnd/>
            <a:tailEnd/>
          </a:ln>
        </p:spPr>
      </p:cxnSp>
      <p:cxnSp>
        <p:nvCxnSpPr>
          <p:cNvPr id="151" name="Straight Connector 150"/>
          <p:cNvCxnSpPr>
            <a:cxnSpLocks noChangeShapeType="1"/>
          </p:cNvCxnSpPr>
          <p:nvPr/>
        </p:nvCxnSpPr>
        <p:spPr bwMode="auto">
          <a:xfrm>
            <a:off x="7250113" y="3533775"/>
            <a:ext cx="274637" cy="57150"/>
          </a:xfrm>
          <a:prstGeom prst="line">
            <a:avLst/>
          </a:prstGeom>
          <a:noFill/>
          <a:ln w="19050" algn="ctr">
            <a:solidFill>
              <a:srgbClr val="00B050"/>
            </a:solidFill>
            <a:round/>
            <a:headEnd/>
            <a:tailEnd/>
          </a:ln>
        </p:spPr>
      </p:cxnSp>
      <p:pic>
        <p:nvPicPr>
          <p:cNvPr id="165" name="Picture 164" descr="TP_tmp"/>
          <p:cNvPicPr>
            <a:picLocks noChangeAspect="1"/>
          </p:cNvPicPr>
          <p:nvPr>
            <p:custDataLst>
              <p:tags r:id="rId4"/>
            </p:custDataLst>
          </p:nvPr>
        </p:nvPicPr>
        <p:blipFill>
          <a:blip r:embed="rId13" cstate="print">
            <a:clrChange>
              <a:clrFrom>
                <a:srgbClr val="FFFFFF"/>
              </a:clrFrom>
              <a:clrTo>
                <a:srgbClr val="FFFFFF">
                  <a:alpha val="0"/>
                </a:srgbClr>
              </a:clrTo>
            </a:clrChange>
          </a:blip>
          <a:srcRect/>
          <a:stretch>
            <a:fillRect/>
          </a:stretch>
        </p:blipFill>
        <p:spPr bwMode="auto">
          <a:xfrm>
            <a:off x="8172450" y="1547813"/>
            <a:ext cx="568325" cy="347662"/>
          </a:xfrm>
          <a:prstGeom prst="rect">
            <a:avLst/>
          </a:prstGeom>
          <a:noFill/>
          <a:ln w="9525">
            <a:noFill/>
            <a:miter lim="800000"/>
            <a:headEnd/>
            <a:tailEnd/>
          </a:ln>
        </p:spPr>
      </p:pic>
      <p:pic>
        <p:nvPicPr>
          <p:cNvPr id="25668" name="Picture 157" descr="TP_tmp"/>
          <p:cNvPicPr>
            <a:picLocks noChangeAspect="1"/>
          </p:cNvPicPr>
          <p:nvPr>
            <p:custDataLst>
              <p:tags r:id="rId5"/>
            </p:custDataLst>
          </p:nvPr>
        </p:nvPicPr>
        <p:blipFill>
          <a:blip r:embed="rId14" cstate="print">
            <a:clrChange>
              <a:clrFrom>
                <a:srgbClr val="FFFFFF"/>
              </a:clrFrom>
              <a:clrTo>
                <a:srgbClr val="FFFFFF">
                  <a:alpha val="0"/>
                </a:srgbClr>
              </a:clrTo>
            </a:clrChange>
          </a:blip>
          <a:srcRect/>
          <a:stretch>
            <a:fillRect/>
          </a:stretch>
        </p:blipFill>
        <p:spPr bwMode="auto">
          <a:xfrm>
            <a:off x="8175625" y="1400175"/>
            <a:ext cx="266700" cy="147638"/>
          </a:xfrm>
          <a:prstGeom prst="rect">
            <a:avLst/>
          </a:prstGeom>
          <a:noFill/>
          <a:ln w="9525">
            <a:noFill/>
            <a:miter lim="800000"/>
            <a:headEnd/>
            <a:tailEnd/>
          </a:ln>
        </p:spPr>
      </p:pic>
      <p:pic>
        <p:nvPicPr>
          <p:cNvPr id="164" name="Picture 163" descr="TP_tmp"/>
          <p:cNvPicPr>
            <a:picLocks noChangeAspect="1"/>
          </p:cNvPicPr>
          <p:nvPr>
            <p:custDataLst>
              <p:tags r:id="rId6"/>
            </p:custDataLst>
          </p:nvPr>
        </p:nvPicPr>
        <p:blipFill>
          <a:blip r:embed="rId15" cstate="print">
            <a:clrChange>
              <a:clrFrom>
                <a:srgbClr val="FFFFFF"/>
              </a:clrFrom>
              <a:clrTo>
                <a:srgbClr val="FFFFFF">
                  <a:alpha val="0"/>
                </a:srgbClr>
              </a:clrTo>
            </a:clrChange>
          </a:blip>
          <a:srcRect/>
          <a:stretch>
            <a:fillRect/>
          </a:stretch>
        </p:blipFill>
        <p:spPr bwMode="auto">
          <a:xfrm>
            <a:off x="8180388" y="1909763"/>
            <a:ext cx="568325" cy="347662"/>
          </a:xfrm>
          <a:prstGeom prst="rect">
            <a:avLst/>
          </a:prstGeom>
          <a:noFill/>
          <a:ln w="9525">
            <a:noFill/>
            <a:miter lim="800000"/>
            <a:headEnd/>
            <a:tailEnd/>
          </a:ln>
        </p:spPr>
      </p:pic>
      <p:sp>
        <p:nvSpPr>
          <p:cNvPr id="169" name="Content Placeholder 2"/>
          <p:cNvSpPr txBox="1">
            <a:spLocks/>
          </p:cNvSpPr>
          <p:nvPr/>
        </p:nvSpPr>
        <p:spPr bwMode="auto">
          <a:xfrm>
            <a:off x="4064620" y="1526262"/>
            <a:ext cx="1587500"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b="1" kern="0" dirty="0">
                <a:latin typeface="+mn-lt"/>
              </a:rPr>
              <a:t>outliers</a:t>
            </a:r>
          </a:p>
        </p:txBody>
      </p:sp>
      <p:cxnSp>
        <p:nvCxnSpPr>
          <p:cNvPr id="171" name="Straight Connector 170"/>
          <p:cNvCxnSpPr>
            <a:cxnSpLocks noChangeShapeType="1"/>
          </p:cNvCxnSpPr>
          <p:nvPr/>
        </p:nvCxnSpPr>
        <p:spPr bwMode="auto">
          <a:xfrm>
            <a:off x="2041525" y="2651125"/>
            <a:ext cx="4797425" cy="0"/>
          </a:xfrm>
          <a:prstGeom prst="line">
            <a:avLst/>
          </a:prstGeom>
          <a:noFill/>
          <a:ln w="19050" algn="ctr">
            <a:solidFill>
              <a:srgbClr val="FF0000"/>
            </a:solidFill>
            <a:prstDash val="dash"/>
            <a:round/>
            <a:headEnd/>
            <a:tailEnd/>
          </a:ln>
        </p:spPr>
      </p:cxnSp>
      <p:cxnSp>
        <p:nvCxnSpPr>
          <p:cNvPr id="174" name="Straight Arrow Connector 173"/>
          <p:cNvCxnSpPr>
            <a:cxnSpLocks noChangeShapeType="1"/>
          </p:cNvCxnSpPr>
          <p:nvPr/>
        </p:nvCxnSpPr>
        <p:spPr bwMode="auto">
          <a:xfrm flipH="1">
            <a:off x="3582988" y="1935163"/>
            <a:ext cx="585787" cy="168275"/>
          </a:xfrm>
          <a:prstGeom prst="straightConnector1">
            <a:avLst/>
          </a:prstGeom>
          <a:noFill/>
          <a:ln w="9525" algn="ctr">
            <a:solidFill>
              <a:schemeClr val="tx1"/>
            </a:solidFill>
            <a:round/>
            <a:headEnd/>
            <a:tailEnd type="arrow" w="med" len="med"/>
          </a:ln>
        </p:spPr>
      </p:cxnSp>
      <p:cxnSp>
        <p:nvCxnSpPr>
          <p:cNvPr id="176" name="Straight Arrow Connector 175"/>
          <p:cNvCxnSpPr>
            <a:cxnSpLocks noChangeShapeType="1"/>
          </p:cNvCxnSpPr>
          <p:nvPr/>
        </p:nvCxnSpPr>
        <p:spPr bwMode="auto">
          <a:xfrm>
            <a:off x="4325938" y="1935163"/>
            <a:ext cx="568325" cy="550862"/>
          </a:xfrm>
          <a:prstGeom prst="straightConnector1">
            <a:avLst/>
          </a:prstGeom>
          <a:noFill/>
          <a:ln w="9525" algn="ctr">
            <a:solidFill>
              <a:schemeClr val="tx1"/>
            </a:solidFill>
            <a:round/>
            <a:headEnd/>
            <a:tailEnd type="arrow" w="med" len="med"/>
          </a:ln>
        </p:spPr>
      </p:cxnSp>
      <p:cxnSp>
        <p:nvCxnSpPr>
          <p:cNvPr id="179" name="Straight Connector 178"/>
          <p:cNvCxnSpPr>
            <a:cxnSpLocks noChangeShapeType="1"/>
          </p:cNvCxnSpPr>
          <p:nvPr/>
        </p:nvCxnSpPr>
        <p:spPr bwMode="auto">
          <a:xfrm>
            <a:off x="2035175" y="3278188"/>
            <a:ext cx="4797425" cy="0"/>
          </a:xfrm>
          <a:prstGeom prst="line">
            <a:avLst/>
          </a:prstGeom>
          <a:noFill/>
          <a:ln w="19050" algn="ctr">
            <a:solidFill>
              <a:srgbClr val="00B050"/>
            </a:solidFill>
            <a:prstDash val="dash"/>
            <a:round/>
            <a:headEnd/>
            <a:tailEnd/>
          </a:ln>
        </p:spPr>
      </p:cxnSp>
      <p:sp>
        <p:nvSpPr>
          <p:cNvPr id="180" name="Content Placeholder 2"/>
          <p:cNvSpPr txBox="1">
            <a:spLocks/>
          </p:cNvSpPr>
          <p:nvPr/>
        </p:nvSpPr>
        <p:spPr bwMode="auto">
          <a:xfrm>
            <a:off x="7840663" y="2892425"/>
            <a:ext cx="1331912" cy="406400"/>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{1,4,9}</a:t>
            </a:r>
          </a:p>
        </p:txBody>
      </p:sp>
      <p:pic>
        <p:nvPicPr>
          <p:cNvPr id="92" name="Picture 91" descr="TP_tmp"/>
          <p:cNvPicPr>
            <a:picLocks noChangeAspect="1"/>
          </p:cNvPicPr>
          <p:nvPr>
            <p:custDataLst>
              <p:tags r:id="rId7"/>
            </p:custDataLst>
          </p:nvPr>
        </p:nvPicPr>
        <p:blipFill>
          <a:blip r:embed="rId16" cstate="print">
            <a:clrChange>
              <a:clrFrom>
                <a:srgbClr val="FFFFFF"/>
              </a:clrFrom>
              <a:clrTo>
                <a:srgbClr val="FFFFFF">
                  <a:alpha val="0"/>
                </a:srgbClr>
              </a:clrTo>
            </a:clrChange>
          </a:blip>
          <a:srcRect/>
          <a:stretch>
            <a:fillRect/>
          </a:stretch>
        </p:blipFill>
        <p:spPr bwMode="auto">
          <a:xfrm>
            <a:off x="257175" y="5046663"/>
            <a:ext cx="4130675" cy="469900"/>
          </a:xfrm>
          <a:prstGeom prst="rect">
            <a:avLst/>
          </a:prstGeom>
          <a:noFill/>
          <a:ln w="9525">
            <a:noFill/>
            <a:miter lim="800000"/>
            <a:headEnd/>
            <a:tailEnd/>
          </a:ln>
        </p:spPr>
      </p:pic>
      <p:sp>
        <p:nvSpPr>
          <p:cNvPr id="95" name="Content Placeholder 2"/>
          <p:cNvSpPr txBox="1">
            <a:spLocks/>
          </p:cNvSpPr>
          <p:nvPr/>
        </p:nvSpPr>
        <p:spPr bwMode="auto">
          <a:xfrm>
            <a:off x="125413" y="4451350"/>
            <a:ext cx="3151187" cy="590550"/>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a:t>Same squared </a:t>
            </a:r>
            <a:r>
              <a:rPr kumimoji="0" lang="en-US" altLang="ko-KR" sz="2400" kern="0" dirty="0" smtClean="0"/>
              <a:t>error:</a:t>
            </a:r>
            <a:endParaRPr kumimoji="0" lang="en-US" sz="2400" kern="0" dirty="0">
              <a:latin typeface="+mn-lt"/>
              <a:ea typeface="+mn-ea"/>
            </a:endParaRPr>
          </a:p>
          <a:p>
            <a:pPr marL="742950" lvl="1" indent="-285750" eaLnBrk="0" latinLnBrk="0" hangingPunct="0">
              <a:spcBef>
                <a:spcPct val="20000"/>
              </a:spcBef>
              <a:defRPr/>
            </a:pPr>
            <a:r>
              <a:rPr kumimoji="0" lang="en-US" sz="2000" kern="0" dirty="0">
                <a:latin typeface="+mn-lt"/>
              </a:rPr>
              <a:t>		  </a:t>
            </a:r>
          </a:p>
        </p:txBody>
      </p:sp>
      <p:sp>
        <p:nvSpPr>
          <p:cNvPr id="100"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15</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9"/>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171"/>
                                        </p:tgtEl>
                                        <p:attrNameLst>
                                          <p:attrName>style.visibility</p:attrName>
                                        </p:attrNameLst>
                                      </p:cBhvr>
                                      <p:to>
                                        <p:strVal val="hidden"/>
                                      </p:to>
                                    </p:set>
                                  </p:childTnLst>
                                </p:cTn>
                              </p:par>
                              <p:par>
                                <p:cTn id="111" presetID="1" presetClass="entr" presetSubtype="0" fill="hold" nodeType="withEffect">
                                  <p:stCondLst>
                                    <p:cond delay="0"/>
                                  </p:stCondLst>
                                  <p:childTnLst>
                                    <p:set>
                                      <p:cBhvr>
                                        <p:cTn id="11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3" grpId="0" animBg="1"/>
      <p:bldP spid="94" grpId="0" animBg="1"/>
      <p:bldP spid="97" grpId="0" animBg="1"/>
      <p:bldP spid="99" grpId="0" animBg="1"/>
      <p:bldP spid="101" grpId="0" animBg="1"/>
      <p:bldP spid="103" grpId="0" animBg="1"/>
      <p:bldP spid="104" grpId="0" animBg="1"/>
      <p:bldP spid="105" grpId="0" animBg="1"/>
      <p:bldP spid="106" grpId="0" animBg="1"/>
      <p:bldP spid="107" grpId="0" animBg="1"/>
      <p:bldP spid="108"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09" grpId="0" animBg="1"/>
      <p:bldP spid="110" grpId="0"/>
      <p:bldP spid="127" grpId="0" animBg="1"/>
      <p:bldP spid="128" grpId="0"/>
      <p:bldP spid="139" grpId="0"/>
      <p:bldP spid="149" grpId="0"/>
      <p:bldP spid="169" grpId="0"/>
      <p:bldP spid="180"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bwMode="auto">
          <a:xfrm>
            <a:off x="7250113" y="5656263"/>
            <a:ext cx="947737"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item</a:t>
            </a:r>
          </a:p>
        </p:txBody>
      </p:sp>
      <p:sp>
        <p:nvSpPr>
          <p:cNvPr id="51" name="Content Placeholder 2"/>
          <p:cNvSpPr txBox="1">
            <a:spLocks/>
          </p:cNvSpPr>
          <p:nvPr/>
        </p:nvSpPr>
        <p:spPr bwMode="auto">
          <a:xfrm>
            <a:off x="1619250" y="1522413"/>
            <a:ext cx="949325"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score</a:t>
            </a:r>
          </a:p>
        </p:txBody>
      </p:sp>
      <p:cxnSp>
        <p:nvCxnSpPr>
          <p:cNvPr id="26628" name="Straight Arrow Connector 51"/>
          <p:cNvCxnSpPr>
            <a:cxnSpLocks noChangeShapeType="1"/>
          </p:cNvCxnSpPr>
          <p:nvPr/>
        </p:nvCxnSpPr>
        <p:spPr bwMode="auto">
          <a:xfrm flipV="1">
            <a:off x="2041525" y="2003425"/>
            <a:ext cx="0" cy="3943350"/>
          </a:xfrm>
          <a:prstGeom prst="straightConnector1">
            <a:avLst/>
          </a:prstGeom>
          <a:noFill/>
          <a:ln w="28575" algn="ctr">
            <a:solidFill>
              <a:schemeClr val="tx1"/>
            </a:solidFill>
            <a:round/>
            <a:headEnd/>
            <a:tailEnd type="stealth" w="lg" len="lg"/>
          </a:ln>
        </p:spPr>
      </p:cxnSp>
      <p:cxnSp>
        <p:nvCxnSpPr>
          <p:cNvPr id="26629" name="Straight Arrow Connector 52"/>
          <p:cNvCxnSpPr>
            <a:cxnSpLocks noChangeShapeType="1"/>
          </p:cNvCxnSpPr>
          <p:nvPr/>
        </p:nvCxnSpPr>
        <p:spPr bwMode="auto">
          <a:xfrm flipV="1">
            <a:off x="2041525" y="5946775"/>
            <a:ext cx="5208588" cy="0"/>
          </a:xfrm>
          <a:prstGeom prst="straightConnector1">
            <a:avLst/>
          </a:prstGeom>
          <a:noFill/>
          <a:ln w="28575" algn="ctr">
            <a:solidFill>
              <a:schemeClr val="tx1"/>
            </a:solidFill>
            <a:round/>
            <a:headEnd/>
            <a:tailEnd type="stealth" w="lg" len="lg"/>
          </a:ln>
        </p:spPr>
      </p:cxnSp>
      <p:grpSp>
        <p:nvGrpSpPr>
          <p:cNvPr id="2" name="Group 53"/>
          <p:cNvGrpSpPr>
            <a:grpSpLocks/>
          </p:cNvGrpSpPr>
          <p:nvPr/>
        </p:nvGrpSpPr>
        <p:grpSpPr bwMode="auto">
          <a:xfrm>
            <a:off x="2425700" y="1976438"/>
            <a:ext cx="4324350" cy="3984625"/>
            <a:chOff x="2424982" y="1975694"/>
            <a:chExt cx="4325813" cy="3984823"/>
          </a:xfrm>
        </p:grpSpPr>
        <p:cxnSp>
          <p:nvCxnSpPr>
            <p:cNvPr id="55" name="Straight Connector 54"/>
            <p:cNvCxnSpPr/>
            <p:nvPr/>
          </p:nvCxnSpPr>
          <p:spPr bwMode="auto">
            <a:xfrm>
              <a:off x="2424982" y="20026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6" name="Straight Connector 55"/>
            <p:cNvCxnSpPr/>
            <p:nvPr/>
          </p:nvCxnSpPr>
          <p:spPr bwMode="auto">
            <a:xfrm>
              <a:off x="2794995" y="198680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7" name="Straight Connector 56"/>
            <p:cNvCxnSpPr/>
            <p:nvPr/>
          </p:nvCxnSpPr>
          <p:spPr bwMode="auto">
            <a:xfrm>
              <a:off x="3134835" y="201697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8" name="Straight Connector 57"/>
            <p:cNvCxnSpPr/>
            <p:nvPr/>
          </p:nvCxnSpPr>
          <p:spPr bwMode="auto">
            <a:xfrm>
              <a:off x="3504847" y="2001095"/>
              <a:ext cx="0" cy="3941958"/>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9" name="Straight Connector 58"/>
            <p:cNvCxnSpPr/>
            <p:nvPr/>
          </p:nvCxnSpPr>
          <p:spPr bwMode="auto">
            <a:xfrm>
              <a:off x="3870096" y="1994745"/>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0" name="Straight Connector 59"/>
            <p:cNvCxnSpPr/>
            <p:nvPr/>
          </p:nvCxnSpPr>
          <p:spPr bwMode="auto">
            <a:xfrm>
              <a:off x="4240109" y="197728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1" name="Straight Connector 60"/>
            <p:cNvCxnSpPr/>
            <p:nvPr/>
          </p:nvCxnSpPr>
          <p:spPr bwMode="auto">
            <a:xfrm>
              <a:off x="4581536" y="2007446"/>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2" name="Straight Connector 61"/>
            <p:cNvCxnSpPr/>
            <p:nvPr/>
          </p:nvCxnSpPr>
          <p:spPr bwMode="auto">
            <a:xfrm>
              <a:off x="4949961" y="1991570"/>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3" name="Straight Connector 62"/>
            <p:cNvCxnSpPr/>
            <p:nvPr/>
          </p:nvCxnSpPr>
          <p:spPr bwMode="auto">
            <a:xfrm>
              <a:off x="5305681" y="1993157"/>
              <a:ext cx="0" cy="3941959"/>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4" name="Straight Connector 63"/>
            <p:cNvCxnSpPr/>
            <p:nvPr/>
          </p:nvCxnSpPr>
          <p:spPr bwMode="auto">
            <a:xfrm>
              <a:off x="5674106" y="1975694"/>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5" name="Straight Connector 64"/>
            <p:cNvCxnSpPr/>
            <p:nvPr/>
          </p:nvCxnSpPr>
          <p:spPr bwMode="auto">
            <a:xfrm>
              <a:off x="6015534" y="200585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6" name="Straight Connector 65"/>
            <p:cNvCxnSpPr/>
            <p:nvPr/>
          </p:nvCxnSpPr>
          <p:spPr bwMode="auto">
            <a:xfrm>
              <a:off x="6385546" y="19899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8" name="Straight Connector 67"/>
            <p:cNvCxnSpPr/>
            <p:nvPr/>
          </p:nvCxnSpPr>
          <p:spPr bwMode="auto">
            <a:xfrm>
              <a:off x="6750795" y="198363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grpSp>
      <p:sp>
        <p:nvSpPr>
          <p:cNvPr id="26631" name="Oval 68"/>
          <p:cNvSpPr>
            <a:spLocks noChangeArrowheads="1"/>
          </p:cNvSpPr>
          <p:nvPr/>
        </p:nvSpPr>
        <p:spPr bwMode="auto">
          <a:xfrm>
            <a:off x="2352675" y="2341563"/>
            <a:ext cx="144463"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2" name="Oval 69"/>
          <p:cNvSpPr>
            <a:spLocks noChangeArrowheads="1"/>
          </p:cNvSpPr>
          <p:nvPr/>
        </p:nvSpPr>
        <p:spPr bwMode="auto">
          <a:xfrm>
            <a:off x="2735263" y="2557463"/>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3" name="Oval 71"/>
          <p:cNvSpPr>
            <a:spLocks noChangeArrowheads="1"/>
          </p:cNvSpPr>
          <p:nvPr/>
        </p:nvSpPr>
        <p:spPr bwMode="auto">
          <a:xfrm>
            <a:off x="3073400" y="2844800"/>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4" name="Oval 72"/>
          <p:cNvSpPr>
            <a:spLocks noChangeArrowheads="1"/>
          </p:cNvSpPr>
          <p:nvPr/>
        </p:nvSpPr>
        <p:spPr bwMode="auto">
          <a:xfrm>
            <a:off x="3438525" y="334962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5" name="Oval 73"/>
          <p:cNvSpPr>
            <a:spLocks noChangeArrowheads="1"/>
          </p:cNvSpPr>
          <p:nvPr/>
        </p:nvSpPr>
        <p:spPr bwMode="auto">
          <a:xfrm>
            <a:off x="3802063" y="36147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6" name="Oval 75"/>
          <p:cNvSpPr>
            <a:spLocks noChangeArrowheads="1"/>
          </p:cNvSpPr>
          <p:nvPr/>
        </p:nvSpPr>
        <p:spPr bwMode="auto">
          <a:xfrm>
            <a:off x="4178300" y="380682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7" name="Oval 76"/>
          <p:cNvSpPr>
            <a:spLocks noChangeArrowheads="1"/>
          </p:cNvSpPr>
          <p:nvPr/>
        </p:nvSpPr>
        <p:spPr bwMode="auto">
          <a:xfrm>
            <a:off x="4513263" y="4016375"/>
            <a:ext cx="144462"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8" name="Oval 77"/>
          <p:cNvSpPr>
            <a:spLocks noChangeArrowheads="1"/>
          </p:cNvSpPr>
          <p:nvPr/>
        </p:nvSpPr>
        <p:spPr bwMode="auto">
          <a:xfrm>
            <a:off x="4883150" y="44100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39" name="Oval 78"/>
          <p:cNvSpPr>
            <a:spLocks noChangeArrowheads="1"/>
          </p:cNvSpPr>
          <p:nvPr/>
        </p:nvSpPr>
        <p:spPr bwMode="auto">
          <a:xfrm>
            <a:off x="5243513" y="45624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40" name="Oval 79"/>
          <p:cNvSpPr>
            <a:spLocks noChangeArrowheads="1"/>
          </p:cNvSpPr>
          <p:nvPr/>
        </p:nvSpPr>
        <p:spPr bwMode="auto">
          <a:xfrm>
            <a:off x="5602288" y="478948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41" name="Oval 83"/>
          <p:cNvSpPr>
            <a:spLocks noChangeArrowheads="1"/>
          </p:cNvSpPr>
          <p:nvPr/>
        </p:nvSpPr>
        <p:spPr bwMode="auto">
          <a:xfrm>
            <a:off x="5943600" y="508317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42" name="Oval 84"/>
          <p:cNvSpPr>
            <a:spLocks noChangeArrowheads="1"/>
          </p:cNvSpPr>
          <p:nvPr/>
        </p:nvSpPr>
        <p:spPr bwMode="auto">
          <a:xfrm>
            <a:off x="6323013" y="5510213"/>
            <a:ext cx="144462"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43" name="Oval 85"/>
          <p:cNvSpPr>
            <a:spLocks noChangeArrowheads="1"/>
          </p:cNvSpPr>
          <p:nvPr/>
        </p:nvSpPr>
        <p:spPr bwMode="auto">
          <a:xfrm>
            <a:off x="6683375" y="5700713"/>
            <a:ext cx="142875"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6644" name="Freeform 86"/>
          <p:cNvSpPr>
            <a:spLocks/>
          </p:cNvSpPr>
          <p:nvPr/>
        </p:nvSpPr>
        <p:spPr bwMode="auto">
          <a:xfrm>
            <a:off x="2433638" y="2413000"/>
            <a:ext cx="4333875" cy="3362325"/>
          </a:xfrm>
          <a:custGeom>
            <a:avLst/>
            <a:gdLst>
              <a:gd name="T0" fmla="*/ 0 w 4333875"/>
              <a:gd name="T1" fmla="*/ 0 h 3362325"/>
              <a:gd name="T2" fmla="*/ 390525 w 4333875"/>
              <a:gd name="T3" fmla="*/ 238125 h 3362325"/>
              <a:gd name="T4" fmla="*/ 714375 w 4333875"/>
              <a:gd name="T5" fmla="*/ 504825 h 3362325"/>
              <a:gd name="T6" fmla="*/ 1085855 w 4333875"/>
              <a:gd name="T7" fmla="*/ 1019175 h 3362325"/>
              <a:gd name="T8" fmla="*/ 1457330 w 4333875"/>
              <a:gd name="T9" fmla="*/ 1276355 h 3362325"/>
              <a:gd name="T10" fmla="*/ 1828805 w 4333875"/>
              <a:gd name="T11" fmla="*/ 1466855 h 3362325"/>
              <a:gd name="T12" fmla="*/ 2171710 w 4333875"/>
              <a:gd name="T13" fmla="*/ 1676405 h 3362325"/>
              <a:gd name="T14" fmla="*/ 2524134 w 4333875"/>
              <a:gd name="T15" fmla="*/ 2085980 h 3362325"/>
              <a:gd name="T16" fmla="*/ 2895610 w 4333875"/>
              <a:gd name="T17" fmla="*/ 2228851 h 3362325"/>
              <a:gd name="T18" fmla="*/ 3267084 w 4333875"/>
              <a:gd name="T19" fmla="*/ 2466975 h 3362325"/>
              <a:gd name="T20" fmla="*/ 3609984 w 4333875"/>
              <a:gd name="T21" fmla="*/ 2743201 h 3362325"/>
              <a:gd name="T22" fmla="*/ 3962410 w 4333875"/>
              <a:gd name="T23" fmla="*/ 3181351 h 3362325"/>
              <a:gd name="T24" fmla="*/ 4333875 w 4333875"/>
              <a:gd name="T25" fmla="*/ 3362325 h 33623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3875"/>
              <a:gd name="T40" fmla="*/ 0 h 3362325"/>
              <a:gd name="T41" fmla="*/ 4333875 w 4333875"/>
              <a:gd name="T42" fmla="*/ 3362325 h 33623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3875" h="3362325">
                <a:moveTo>
                  <a:pt x="0" y="0"/>
                </a:moveTo>
                <a:lnTo>
                  <a:pt x="390525" y="238125"/>
                </a:lnTo>
                <a:lnTo>
                  <a:pt x="714375" y="504825"/>
                </a:lnTo>
                <a:lnTo>
                  <a:pt x="1085850" y="1019175"/>
                </a:lnTo>
                <a:lnTo>
                  <a:pt x="1457325" y="1276350"/>
                </a:lnTo>
                <a:lnTo>
                  <a:pt x="1828800" y="1466850"/>
                </a:lnTo>
                <a:lnTo>
                  <a:pt x="2171700" y="1676400"/>
                </a:lnTo>
                <a:lnTo>
                  <a:pt x="2524125" y="2085975"/>
                </a:lnTo>
                <a:lnTo>
                  <a:pt x="2895600" y="2228850"/>
                </a:lnTo>
                <a:lnTo>
                  <a:pt x="3267075" y="2466975"/>
                </a:lnTo>
                <a:lnTo>
                  <a:pt x="3609975" y="2743200"/>
                </a:lnTo>
                <a:lnTo>
                  <a:pt x="3962400" y="3181350"/>
                </a:lnTo>
                <a:lnTo>
                  <a:pt x="4333875" y="3362325"/>
                </a:lnTo>
              </a:path>
            </a:pathLst>
          </a:custGeom>
          <a:noFill/>
          <a:ln w="19050" cap="flat" cmpd="sng" algn="ctr">
            <a:solidFill>
              <a:srgbClr val="7676DC"/>
            </a:solidFill>
            <a:prstDash val="solid"/>
            <a:round/>
            <a:headEnd type="none" w="med" len="med"/>
            <a:tailEnd type="none" w="med" len="med"/>
          </a:ln>
        </p:spPr>
        <p:txBody>
          <a:bodyPr wrap="none" anchor="ctr"/>
          <a:lstStyle/>
          <a:p>
            <a:endParaRPr lang="ko-KR" altLang="en-US"/>
          </a:p>
        </p:txBody>
      </p:sp>
      <p:sp>
        <p:nvSpPr>
          <p:cNvPr id="26645" name="Oval 89"/>
          <p:cNvSpPr>
            <a:spLocks noChangeArrowheads="1"/>
          </p:cNvSpPr>
          <p:nvPr/>
        </p:nvSpPr>
        <p:spPr bwMode="auto">
          <a:xfrm>
            <a:off x="2359025" y="20701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46" name="Oval 90"/>
          <p:cNvSpPr>
            <a:spLocks noChangeArrowheads="1"/>
          </p:cNvSpPr>
          <p:nvPr/>
        </p:nvSpPr>
        <p:spPr bwMode="auto">
          <a:xfrm>
            <a:off x="2722563" y="2860675"/>
            <a:ext cx="144462"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47" name="Oval 92"/>
          <p:cNvSpPr>
            <a:spLocks noChangeArrowheads="1"/>
          </p:cNvSpPr>
          <p:nvPr/>
        </p:nvSpPr>
        <p:spPr bwMode="auto">
          <a:xfrm>
            <a:off x="3067050" y="26670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48" name="Oval 93"/>
          <p:cNvSpPr>
            <a:spLocks noChangeArrowheads="1"/>
          </p:cNvSpPr>
          <p:nvPr/>
        </p:nvSpPr>
        <p:spPr bwMode="auto">
          <a:xfrm>
            <a:off x="3435350" y="2060575"/>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49" name="Oval 96"/>
          <p:cNvSpPr>
            <a:spLocks noChangeArrowheads="1"/>
          </p:cNvSpPr>
          <p:nvPr/>
        </p:nvSpPr>
        <p:spPr bwMode="auto">
          <a:xfrm>
            <a:off x="3798888" y="3779838"/>
            <a:ext cx="144462"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0" name="Oval 98"/>
          <p:cNvSpPr>
            <a:spLocks noChangeArrowheads="1"/>
          </p:cNvSpPr>
          <p:nvPr/>
        </p:nvSpPr>
        <p:spPr bwMode="auto">
          <a:xfrm>
            <a:off x="4168775" y="3630613"/>
            <a:ext cx="144463"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1" name="Oval 100"/>
          <p:cNvSpPr>
            <a:spLocks noChangeArrowheads="1"/>
          </p:cNvSpPr>
          <p:nvPr/>
        </p:nvSpPr>
        <p:spPr bwMode="auto">
          <a:xfrm>
            <a:off x="4510088" y="420211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2" name="Oval 103"/>
          <p:cNvSpPr>
            <a:spLocks noChangeArrowheads="1"/>
          </p:cNvSpPr>
          <p:nvPr/>
        </p:nvSpPr>
        <p:spPr bwMode="auto">
          <a:xfrm>
            <a:off x="5235575" y="4732338"/>
            <a:ext cx="144463"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3" name="Oval 104"/>
          <p:cNvSpPr>
            <a:spLocks noChangeArrowheads="1"/>
          </p:cNvSpPr>
          <p:nvPr/>
        </p:nvSpPr>
        <p:spPr bwMode="auto">
          <a:xfrm>
            <a:off x="5602288" y="4630738"/>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4" name="Oval 105"/>
          <p:cNvSpPr>
            <a:spLocks noChangeArrowheads="1"/>
          </p:cNvSpPr>
          <p:nvPr/>
        </p:nvSpPr>
        <p:spPr bwMode="auto">
          <a:xfrm>
            <a:off x="5940425" y="525145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5" name="Oval 106"/>
          <p:cNvSpPr>
            <a:spLocks noChangeArrowheads="1"/>
          </p:cNvSpPr>
          <p:nvPr/>
        </p:nvSpPr>
        <p:spPr bwMode="auto">
          <a:xfrm>
            <a:off x="6323013" y="5332413"/>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6656" name="Oval 107"/>
          <p:cNvSpPr>
            <a:spLocks noChangeArrowheads="1"/>
          </p:cNvSpPr>
          <p:nvPr/>
        </p:nvSpPr>
        <p:spPr bwMode="auto">
          <a:xfrm>
            <a:off x="6683375" y="55245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12" name="Content Placeholder 2"/>
          <p:cNvSpPr txBox="1">
            <a:spLocks/>
          </p:cNvSpPr>
          <p:nvPr/>
        </p:nvSpPr>
        <p:spPr bwMode="auto">
          <a:xfrm>
            <a:off x="152400" y="4130675"/>
            <a:ext cx="5243513"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b="1" kern="0" dirty="0">
                <a:latin typeface="+mn-lt"/>
              </a:rPr>
              <a:t>Idea:</a:t>
            </a:r>
            <a:r>
              <a:rPr kumimoji="0" lang="en-US" altLang="ko-KR" sz="2800" kern="0" dirty="0">
                <a:latin typeface="+mn-lt"/>
              </a:rPr>
              <a:t> Apply </a:t>
            </a:r>
            <a:r>
              <a:rPr kumimoji="0" lang="en-US" altLang="ko-KR" sz="2800" kern="0" dirty="0">
                <a:solidFill>
                  <a:srgbClr val="00B050"/>
                </a:solidFill>
                <a:latin typeface="+mn-lt"/>
              </a:rPr>
              <a:t>point-wise MLE</a:t>
            </a:r>
          </a:p>
        </p:txBody>
      </p:sp>
      <p:sp>
        <p:nvSpPr>
          <p:cNvPr id="26658" name="Title 1"/>
          <p:cNvSpPr>
            <a:spLocks noGrp="1"/>
          </p:cNvSpPr>
          <p:nvPr>
            <p:ph type="title"/>
          </p:nvPr>
        </p:nvSpPr>
        <p:spPr>
          <a:xfrm>
            <a:off x="152400" y="152400"/>
            <a:ext cx="9675813" cy="762000"/>
          </a:xfrm>
        </p:spPr>
        <p:txBody>
          <a:bodyPr/>
          <a:lstStyle/>
          <a:p>
            <a:r>
              <a:rPr lang="en-US" altLang="ko-KR" smtClean="0">
                <a:ea typeface="굴림" charset="-127"/>
              </a:rPr>
              <a:t>Stage 2: </a:t>
            </a:r>
            <a:r>
              <a:rPr lang="en-US" altLang="ko-KR" sz="2800" smtClean="0">
                <a:ea typeface="굴림" charset="-127"/>
              </a:rPr>
              <a:t>Detect outliers &amp; control point-wise error</a:t>
            </a:r>
            <a:endParaRPr lang="ko-KR" altLang="en-US" smtClean="0">
              <a:ea typeface="굴림" charset="-127"/>
            </a:endParaRPr>
          </a:p>
        </p:txBody>
      </p:sp>
      <p:pic>
        <p:nvPicPr>
          <p:cNvPr id="134" name="Picture 133" descr="TP_tmp"/>
          <p:cNvPicPr>
            <a:picLocks noChangeAspect="1"/>
          </p:cNvPicPr>
          <p:nvPr>
            <p:custDataLst>
              <p:tags r:id="rId1"/>
            </p:custDataLst>
          </p:nvPr>
        </p:nvPicPr>
        <p:blipFill>
          <a:blip r:embed="rId10" cstate="print">
            <a:clrChange>
              <a:clrFrom>
                <a:srgbClr val="FFFFFF"/>
              </a:clrFrom>
              <a:clrTo>
                <a:srgbClr val="FFFFFF">
                  <a:alpha val="0"/>
                </a:srgbClr>
              </a:clrTo>
            </a:clrChange>
          </a:blip>
          <a:srcRect/>
          <a:stretch>
            <a:fillRect/>
          </a:stretch>
        </p:blipFill>
        <p:spPr bwMode="auto">
          <a:xfrm>
            <a:off x="4814888" y="6040438"/>
            <a:ext cx="212725" cy="495300"/>
          </a:xfrm>
          <a:prstGeom prst="rect">
            <a:avLst/>
          </a:prstGeom>
          <a:noFill/>
          <a:ln w="9525">
            <a:noFill/>
            <a:miter lim="800000"/>
            <a:headEnd/>
            <a:tailEnd/>
          </a:ln>
        </p:spPr>
      </p:pic>
      <p:sp>
        <p:nvSpPr>
          <p:cNvPr id="152" name="Rectangle 151"/>
          <p:cNvSpPr/>
          <p:nvPr/>
        </p:nvSpPr>
        <p:spPr bwMode="auto">
          <a:xfrm>
            <a:off x="6072188" y="1249363"/>
            <a:ext cx="2892425" cy="820737"/>
          </a:xfrm>
          <a:prstGeom prst="rect">
            <a:avLst/>
          </a:prstGeom>
          <a:solidFill>
            <a:srgbClr val="FFFFFF"/>
          </a:solidFill>
          <a:ln w="28575" cap="flat" cmpd="sng" algn="ctr">
            <a:solidFill>
              <a:schemeClr val="bg2">
                <a:lumMod val="50000"/>
              </a:schemeClr>
            </a:solidFill>
            <a:prstDash val="solid"/>
            <a:round/>
            <a:headEnd type="none" w="med" len="med"/>
            <a:tailEnd type="none" w="med" len="med"/>
          </a:ln>
          <a:effectLst/>
        </p:spPr>
        <p:txBody>
          <a:bodyPr wrap="none" anchor="ctr"/>
          <a:lstStyle/>
          <a:p>
            <a:pPr defTabSz="823913" latinLnBrk="0">
              <a:defRPr/>
            </a:pPr>
            <a:endParaRPr kumimoji="0" lang="ko-KR" altLang="en-US">
              <a:ea typeface="굴림" pitchFamily="50" charset="-127"/>
            </a:endParaRPr>
          </a:p>
        </p:txBody>
      </p:sp>
      <p:sp>
        <p:nvSpPr>
          <p:cNvPr id="26661" name="Oval 152"/>
          <p:cNvSpPr>
            <a:spLocks noChangeArrowheads="1"/>
          </p:cNvSpPr>
          <p:nvPr/>
        </p:nvSpPr>
        <p:spPr bwMode="auto">
          <a:xfrm>
            <a:off x="6275388" y="14176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154" name="Content Placeholder 2"/>
          <p:cNvSpPr txBox="1">
            <a:spLocks/>
          </p:cNvSpPr>
          <p:nvPr/>
        </p:nvSpPr>
        <p:spPr bwMode="auto">
          <a:xfrm>
            <a:off x="6526213" y="1268413"/>
            <a:ext cx="1763712"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chemeClr val="accent2">
                    <a:lumMod val="75000"/>
                  </a:schemeClr>
                </a:solidFill>
                <a:latin typeface="+mn-lt"/>
              </a:rPr>
              <a:t>ground truth:</a:t>
            </a:r>
          </a:p>
        </p:txBody>
      </p:sp>
      <p:sp>
        <p:nvSpPr>
          <p:cNvPr id="26663" name="Oval 154"/>
          <p:cNvSpPr>
            <a:spLocks noChangeArrowheads="1"/>
          </p:cNvSpPr>
          <p:nvPr/>
        </p:nvSpPr>
        <p:spPr bwMode="auto">
          <a:xfrm>
            <a:off x="6288088" y="174466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56" name="Content Placeholder 2"/>
          <p:cNvSpPr txBox="1">
            <a:spLocks/>
          </p:cNvSpPr>
          <p:nvPr/>
        </p:nvSpPr>
        <p:spPr bwMode="auto">
          <a:xfrm>
            <a:off x="6527800" y="1593850"/>
            <a:ext cx="1763713"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rgbClr val="FF0000"/>
                </a:solidFill>
                <a:latin typeface="+mn-lt"/>
              </a:rPr>
              <a:t>estimate:</a:t>
            </a:r>
            <a:endParaRPr kumimoji="0" lang="en-US" altLang="ko-KR" sz="2000" kern="0" dirty="0">
              <a:latin typeface="+mn-lt"/>
            </a:endParaRPr>
          </a:p>
        </p:txBody>
      </p:sp>
      <p:pic>
        <p:nvPicPr>
          <p:cNvPr id="26665" name="Picture 159" descr="TP_tmp"/>
          <p:cNvPicPr>
            <a:picLocks noChangeAspect="1"/>
          </p:cNvPicPr>
          <p:nvPr>
            <p:custDataLst>
              <p:tags r:id="rId2"/>
            </p:custDataLst>
          </p:nvPr>
        </p:nvPicPr>
        <p:blipFill>
          <a:blip r:embed="rId11" cstate="print">
            <a:clrChange>
              <a:clrFrom>
                <a:srgbClr val="FFFFFF"/>
              </a:clrFrom>
              <a:clrTo>
                <a:srgbClr val="FFFFFF">
                  <a:alpha val="0"/>
                </a:srgbClr>
              </a:clrTo>
            </a:clrChange>
          </a:blip>
          <a:srcRect/>
          <a:stretch>
            <a:fillRect/>
          </a:stretch>
        </p:blipFill>
        <p:spPr bwMode="auto">
          <a:xfrm>
            <a:off x="8175625" y="1400175"/>
            <a:ext cx="266700" cy="147638"/>
          </a:xfrm>
          <a:prstGeom prst="rect">
            <a:avLst/>
          </a:prstGeom>
          <a:noFill/>
          <a:ln w="9525">
            <a:noFill/>
            <a:miter lim="800000"/>
            <a:headEnd/>
            <a:tailEnd/>
          </a:ln>
        </p:spPr>
      </p:pic>
      <p:pic>
        <p:nvPicPr>
          <p:cNvPr id="182" name="Picture 181" descr="TP_tmp"/>
          <p:cNvPicPr>
            <a:picLocks noChangeAspect="1"/>
          </p:cNvPicPr>
          <p:nvPr>
            <p:custDataLst>
              <p:tags r:id="rId3"/>
            </p:custDataLst>
          </p:nvPr>
        </p:nvPicPr>
        <p:blipFill>
          <a:blip r:embed="rId12" cstate="print">
            <a:clrChange>
              <a:clrFrom>
                <a:srgbClr val="FFFFFF"/>
              </a:clrFrom>
              <a:clrTo>
                <a:srgbClr val="FFFFFF">
                  <a:alpha val="0"/>
                </a:srgbClr>
              </a:clrTo>
            </a:clrChange>
          </a:blip>
          <a:srcRect/>
          <a:stretch>
            <a:fillRect/>
          </a:stretch>
        </p:blipFill>
        <p:spPr bwMode="auto">
          <a:xfrm>
            <a:off x="4821238" y="3887788"/>
            <a:ext cx="711200" cy="487362"/>
          </a:xfrm>
          <a:prstGeom prst="rect">
            <a:avLst/>
          </a:prstGeom>
          <a:noFill/>
          <a:ln w="9525">
            <a:noFill/>
            <a:miter lim="800000"/>
            <a:headEnd/>
            <a:tailEnd/>
          </a:ln>
        </p:spPr>
      </p:pic>
      <p:pic>
        <p:nvPicPr>
          <p:cNvPr id="26667" name="Picture 178" descr="TP_tmp"/>
          <p:cNvPicPr>
            <a:picLocks noChangeAspect="1"/>
          </p:cNvPicPr>
          <p:nvPr>
            <p:custDataLst>
              <p:tags r:id="rId4"/>
            </p:custDataLst>
          </p:nvPr>
        </p:nvPicPr>
        <p:blipFill>
          <a:blip r:embed="rId13" cstate="print">
            <a:clrChange>
              <a:clrFrom>
                <a:srgbClr val="FFFFFF"/>
              </a:clrFrom>
              <a:clrTo>
                <a:srgbClr val="FFFFFF">
                  <a:alpha val="0"/>
                </a:srgbClr>
              </a:clrTo>
            </a:clrChange>
          </a:blip>
          <a:srcRect/>
          <a:stretch>
            <a:fillRect/>
          </a:stretch>
        </p:blipFill>
        <p:spPr bwMode="auto">
          <a:xfrm>
            <a:off x="8172450" y="1547813"/>
            <a:ext cx="568325" cy="347662"/>
          </a:xfrm>
          <a:prstGeom prst="rect">
            <a:avLst/>
          </a:prstGeom>
          <a:noFill/>
          <a:ln w="9525">
            <a:noFill/>
            <a:miter lim="800000"/>
            <a:headEnd/>
            <a:tailEnd/>
          </a:ln>
        </p:spPr>
      </p:pic>
      <p:sp>
        <p:nvSpPr>
          <p:cNvPr id="180" name="Oval 179"/>
          <p:cNvSpPr/>
          <p:nvPr/>
        </p:nvSpPr>
        <p:spPr bwMode="auto">
          <a:xfrm>
            <a:off x="4875213" y="3795713"/>
            <a:ext cx="144462" cy="144462"/>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wrap="none" anchor="ctr"/>
          <a:lstStyle/>
          <a:p>
            <a:pPr defTabSz="823913" latinLnBrk="0">
              <a:defRPr/>
            </a:pPr>
            <a:endParaRPr kumimoji="0" lang="ko-KR" altLang="en-US">
              <a:ea typeface="굴림" pitchFamily="50" charset="-127"/>
            </a:endParaRPr>
          </a:p>
        </p:txBody>
      </p:sp>
      <p:sp>
        <p:nvSpPr>
          <p:cNvPr id="81" name="Oval 80"/>
          <p:cNvSpPr>
            <a:spLocks noChangeArrowheads="1"/>
          </p:cNvSpPr>
          <p:nvPr/>
        </p:nvSpPr>
        <p:spPr bwMode="auto">
          <a:xfrm>
            <a:off x="4883150" y="2492375"/>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pic>
        <p:nvPicPr>
          <p:cNvPr id="184" name="Picture 183" descr="TP_tmp"/>
          <p:cNvPicPr>
            <a:picLocks noChangeAspect="1"/>
          </p:cNvPicPr>
          <p:nvPr>
            <p:custDataLst>
              <p:tags r:id="rId5"/>
            </p:custDataLst>
          </p:nvPr>
        </p:nvPicPr>
        <p:blipFill>
          <a:blip r:embed="rId14" cstate="print">
            <a:clrChange>
              <a:clrFrom>
                <a:srgbClr val="FFFFFF"/>
              </a:clrFrom>
              <a:clrTo>
                <a:srgbClr val="FFFFFF">
                  <a:alpha val="0"/>
                </a:srgbClr>
              </a:clrTo>
            </a:clrChange>
          </a:blip>
          <a:srcRect/>
          <a:stretch>
            <a:fillRect/>
          </a:stretch>
        </p:blipFill>
        <p:spPr bwMode="auto">
          <a:xfrm>
            <a:off x="5508625" y="3844925"/>
            <a:ext cx="1235075" cy="576263"/>
          </a:xfrm>
          <a:prstGeom prst="rect">
            <a:avLst/>
          </a:prstGeom>
          <a:noFill/>
          <a:ln w="9525">
            <a:noFill/>
            <a:miter lim="800000"/>
            <a:headEnd/>
            <a:tailEnd/>
          </a:ln>
        </p:spPr>
      </p:pic>
      <p:cxnSp>
        <p:nvCxnSpPr>
          <p:cNvPr id="186" name="Straight Arrow Connector 185"/>
          <p:cNvCxnSpPr>
            <a:cxnSpLocks noChangeShapeType="1"/>
          </p:cNvCxnSpPr>
          <p:nvPr/>
        </p:nvCxnSpPr>
        <p:spPr bwMode="auto">
          <a:xfrm>
            <a:off x="5219700" y="2492375"/>
            <a:ext cx="0" cy="1447800"/>
          </a:xfrm>
          <a:prstGeom prst="straightConnector1">
            <a:avLst/>
          </a:prstGeom>
          <a:noFill/>
          <a:ln w="9525" algn="ctr">
            <a:solidFill>
              <a:schemeClr val="tx1"/>
            </a:solidFill>
            <a:round/>
            <a:headEnd type="stealth" w="med" len="med"/>
            <a:tailEnd type="stealth" w="med" len="med"/>
          </a:ln>
        </p:spPr>
      </p:cxnSp>
      <p:pic>
        <p:nvPicPr>
          <p:cNvPr id="198" name="Picture 197" descr="TP_tmp"/>
          <p:cNvPicPr>
            <a:picLocks noChangeAspect="1"/>
          </p:cNvPicPr>
          <p:nvPr>
            <p:custDataLst>
              <p:tags r:id="rId6"/>
            </p:custDataLst>
          </p:nvPr>
        </p:nvPicPr>
        <p:blipFill>
          <a:blip r:embed="rId15" cstate="print">
            <a:clrChange>
              <a:clrFrom>
                <a:srgbClr val="FFFFFF"/>
              </a:clrFrom>
              <a:clrTo>
                <a:srgbClr val="FFFFFF">
                  <a:alpha val="0"/>
                </a:srgbClr>
              </a:clrTo>
            </a:clrChange>
          </a:blip>
          <a:srcRect/>
          <a:stretch>
            <a:fillRect/>
          </a:stretch>
        </p:blipFill>
        <p:spPr bwMode="auto">
          <a:xfrm>
            <a:off x="5659438" y="2994025"/>
            <a:ext cx="290512" cy="290513"/>
          </a:xfrm>
          <a:prstGeom prst="rect">
            <a:avLst/>
          </a:prstGeom>
          <a:noFill/>
          <a:ln w="9525">
            <a:noFill/>
            <a:miter lim="800000"/>
            <a:headEnd/>
            <a:tailEnd/>
          </a:ln>
        </p:spPr>
      </p:pic>
      <p:sp>
        <p:nvSpPr>
          <p:cNvPr id="189" name="Content Placeholder 2"/>
          <p:cNvSpPr txBox="1">
            <a:spLocks/>
          </p:cNvSpPr>
          <p:nvPr/>
        </p:nvSpPr>
        <p:spPr bwMode="auto">
          <a:xfrm>
            <a:off x="5838825" y="2921000"/>
            <a:ext cx="3527425"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latin typeface="+mn-lt"/>
              </a:rPr>
              <a:t> threshold (carefully chosen)</a:t>
            </a:r>
          </a:p>
        </p:txBody>
      </p:sp>
      <p:pic>
        <p:nvPicPr>
          <p:cNvPr id="197" name="Picture 196" descr="TP_tmp"/>
          <p:cNvPicPr>
            <a:picLocks noChangeAspect="1"/>
          </p:cNvPicPr>
          <p:nvPr>
            <p:custDataLst>
              <p:tags r:id="rId7"/>
            </p:custDataLst>
          </p:nvPr>
        </p:nvPicPr>
        <p:blipFill>
          <a:blip r:embed="rId16" cstate="print">
            <a:clrChange>
              <a:clrFrom>
                <a:srgbClr val="FFFFFF"/>
              </a:clrFrom>
              <a:clrTo>
                <a:srgbClr val="FFFFFF">
                  <a:alpha val="0"/>
                </a:srgbClr>
              </a:clrTo>
            </a:clrChange>
          </a:blip>
          <a:srcRect/>
          <a:stretch>
            <a:fillRect/>
          </a:stretch>
        </p:blipFill>
        <p:spPr bwMode="auto">
          <a:xfrm>
            <a:off x="5292725" y="2930525"/>
            <a:ext cx="246063" cy="328613"/>
          </a:xfrm>
          <a:prstGeom prst="rect">
            <a:avLst/>
          </a:prstGeom>
          <a:noFill/>
          <a:ln w="9525">
            <a:noFill/>
            <a:miter lim="800000"/>
            <a:headEnd/>
            <a:tailEnd/>
          </a:ln>
        </p:spPr>
      </p:pic>
      <p:sp>
        <p:nvSpPr>
          <p:cNvPr id="70" name="Content Placeholder 2"/>
          <p:cNvSpPr txBox="1">
            <a:spLocks/>
          </p:cNvSpPr>
          <p:nvPr/>
        </p:nvSpPr>
        <p:spPr bwMode="auto">
          <a:xfrm>
            <a:off x="92075" y="5037138"/>
            <a:ext cx="5510213"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 Repeat the same for all other items.</a:t>
            </a:r>
          </a:p>
        </p:txBody>
      </p:sp>
      <p:sp>
        <p:nvSpPr>
          <p:cNvPr id="71" name="Content Placeholder 2"/>
          <p:cNvSpPr txBox="1">
            <a:spLocks/>
          </p:cNvSpPr>
          <p:nvPr/>
        </p:nvSpPr>
        <p:spPr bwMode="auto">
          <a:xfrm>
            <a:off x="84138" y="5484813"/>
            <a:ext cx="4840287"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 Then move to next round.</a:t>
            </a:r>
          </a:p>
        </p:txBody>
      </p:sp>
      <p:sp>
        <p:nvSpPr>
          <p:cNvPr id="72" name="Content Placeholder 2"/>
          <p:cNvSpPr txBox="1">
            <a:spLocks/>
          </p:cNvSpPr>
          <p:nvPr/>
        </p:nvSpPr>
        <p:spPr bwMode="auto">
          <a:xfrm>
            <a:off x="4064620" y="1526262"/>
            <a:ext cx="1587500"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b="1" kern="0" dirty="0">
                <a:latin typeface="+mn-lt"/>
              </a:rPr>
              <a:t>outliers</a:t>
            </a:r>
          </a:p>
        </p:txBody>
      </p:sp>
      <p:cxnSp>
        <p:nvCxnSpPr>
          <p:cNvPr id="73" name="Straight Arrow Connector 72"/>
          <p:cNvCxnSpPr>
            <a:cxnSpLocks noChangeShapeType="1"/>
          </p:cNvCxnSpPr>
          <p:nvPr/>
        </p:nvCxnSpPr>
        <p:spPr bwMode="auto">
          <a:xfrm flipH="1">
            <a:off x="3582988" y="1935163"/>
            <a:ext cx="585787" cy="168275"/>
          </a:xfrm>
          <a:prstGeom prst="straightConnector1">
            <a:avLst/>
          </a:prstGeom>
          <a:noFill/>
          <a:ln w="9525" algn="ctr">
            <a:solidFill>
              <a:schemeClr val="tx1"/>
            </a:solidFill>
            <a:round/>
            <a:headEnd/>
            <a:tailEnd type="arrow" w="med" len="med"/>
          </a:ln>
        </p:spPr>
      </p:cxnSp>
      <p:cxnSp>
        <p:nvCxnSpPr>
          <p:cNvPr id="74" name="Straight Arrow Connector 73"/>
          <p:cNvCxnSpPr>
            <a:cxnSpLocks noChangeShapeType="1"/>
          </p:cNvCxnSpPr>
          <p:nvPr/>
        </p:nvCxnSpPr>
        <p:spPr bwMode="auto">
          <a:xfrm>
            <a:off x="4325938" y="1935163"/>
            <a:ext cx="568325" cy="550862"/>
          </a:xfrm>
          <a:prstGeom prst="straightConnector1">
            <a:avLst/>
          </a:prstGeom>
          <a:noFill/>
          <a:ln w="9525" algn="ctr">
            <a:solidFill>
              <a:schemeClr val="tx1"/>
            </a:solidFill>
            <a:round/>
            <a:headEnd/>
            <a:tailEnd type="arrow" w="med" len="med"/>
          </a:ln>
        </p:spPr>
      </p:cxnSp>
      <p:sp>
        <p:nvSpPr>
          <p:cNvPr id="75"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16</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2.77778E-7 -2.59259E-6 L -2.77778E-7 0.18912 " pathEditMode="relative" rAng="0" ptsTypes="AA">
                                      <p:cBhvr>
                                        <p:cTn id="32" dur="2000" fill="hold"/>
                                        <p:tgtEl>
                                          <p:spTgt spid="81"/>
                                        </p:tgtEl>
                                        <p:attrNameLst>
                                          <p:attrName>ppt_x</p:attrName>
                                          <p:attrName>ppt_y</p:attrName>
                                        </p:attrNameLst>
                                      </p:cBhvr>
                                      <p:rCtr x="0" y="94"/>
                                    </p:animMotion>
                                  </p:childTnLst>
                                </p:cTn>
                              </p:par>
                              <p:par>
                                <p:cTn id="33" presetID="1"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9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9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80" grpId="0" animBg="1"/>
      <p:bldP spid="81" grpId="0" animBg="1"/>
      <p:bldP spid="189" grpId="0"/>
      <p:bldP spid="189" grpId="1"/>
      <p:bldP spid="70" grpId="0"/>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bwMode="auto">
          <a:xfrm>
            <a:off x="7250113" y="5656263"/>
            <a:ext cx="947737"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item</a:t>
            </a:r>
          </a:p>
        </p:txBody>
      </p:sp>
      <p:sp>
        <p:nvSpPr>
          <p:cNvPr id="51" name="Content Placeholder 2"/>
          <p:cNvSpPr txBox="1">
            <a:spLocks/>
          </p:cNvSpPr>
          <p:nvPr/>
        </p:nvSpPr>
        <p:spPr bwMode="auto">
          <a:xfrm>
            <a:off x="1619250" y="1522413"/>
            <a:ext cx="949325" cy="5810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score</a:t>
            </a:r>
          </a:p>
        </p:txBody>
      </p:sp>
      <p:cxnSp>
        <p:nvCxnSpPr>
          <p:cNvPr id="27652" name="Straight Arrow Connector 51"/>
          <p:cNvCxnSpPr>
            <a:cxnSpLocks noChangeShapeType="1"/>
          </p:cNvCxnSpPr>
          <p:nvPr/>
        </p:nvCxnSpPr>
        <p:spPr bwMode="auto">
          <a:xfrm flipV="1">
            <a:off x="2041525" y="2003425"/>
            <a:ext cx="0" cy="3943350"/>
          </a:xfrm>
          <a:prstGeom prst="straightConnector1">
            <a:avLst/>
          </a:prstGeom>
          <a:noFill/>
          <a:ln w="28575" algn="ctr">
            <a:solidFill>
              <a:schemeClr val="tx1"/>
            </a:solidFill>
            <a:round/>
            <a:headEnd/>
            <a:tailEnd type="stealth" w="lg" len="lg"/>
          </a:ln>
        </p:spPr>
      </p:cxnSp>
      <p:cxnSp>
        <p:nvCxnSpPr>
          <p:cNvPr id="27653" name="Straight Arrow Connector 52"/>
          <p:cNvCxnSpPr>
            <a:cxnSpLocks noChangeShapeType="1"/>
          </p:cNvCxnSpPr>
          <p:nvPr/>
        </p:nvCxnSpPr>
        <p:spPr bwMode="auto">
          <a:xfrm flipV="1">
            <a:off x="2041525" y="5946775"/>
            <a:ext cx="5208588" cy="0"/>
          </a:xfrm>
          <a:prstGeom prst="straightConnector1">
            <a:avLst/>
          </a:prstGeom>
          <a:noFill/>
          <a:ln w="28575" algn="ctr">
            <a:solidFill>
              <a:schemeClr val="tx1"/>
            </a:solidFill>
            <a:round/>
            <a:headEnd/>
            <a:tailEnd type="stealth" w="lg" len="lg"/>
          </a:ln>
        </p:spPr>
      </p:cxnSp>
      <p:grpSp>
        <p:nvGrpSpPr>
          <p:cNvPr id="2" name="Group 53"/>
          <p:cNvGrpSpPr>
            <a:grpSpLocks/>
          </p:cNvGrpSpPr>
          <p:nvPr/>
        </p:nvGrpSpPr>
        <p:grpSpPr bwMode="auto">
          <a:xfrm>
            <a:off x="2425700" y="1976438"/>
            <a:ext cx="4324350" cy="3984625"/>
            <a:chOff x="2424982" y="1975694"/>
            <a:chExt cx="4325813" cy="3984823"/>
          </a:xfrm>
        </p:grpSpPr>
        <p:cxnSp>
          <p:nvCxnSpPr>
            <p:cNvPr id="55" name="Straight Connector 54"/>
            <p:cNvCxnSpPr/>
            <p:nvPr/>
          </p:nvCxnSpPr>
          <p:spPr bwMode="auto">
            <a:xfrm>
              <a:off x="2424982" y="20026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6" name="Straight Connector 55"/>
            <p:cNvCxnSpPr/>
            <p:nvPr/>
          </p:nvCxnSpPr>
          <p:spPr bwMode="auto">
            <a:xfrm>
              <a:off x="2794995" y="198680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7" name="Straight Connector 56"/>
            <p:cNvCxnSpPr/>
            <p:nvPr/>
          </p:nvCxnSpPr>
          <p:spPr bwMode="auto">
            <a:xfrm>
              <a:off x="3134835" y="201697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8" name="Straight Connector 57"/>
            <p:cNvCxnSpPr/>
            <p:nvPr/>
          </p:nvCxnSpPr>
          <p:spPr bwMode="auto">
            <a:xfrm>
              <a:off x="3504847" y="2001095"/>
              <a:ext cx="0" cy="3941958"/>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59" name="Straight Connector 58"/>
            <p:cNvCxnSpPr/>
            <p:nvPr/>
          </p:nvCxnSpPr>
          <p:spPr bwMode="auto">
            <a:xfrm>
              <a:off x="3870096" y="1994745"/>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0" name="Straight Connector 59"/>
            <p:cNvCxnSpPr/>
            <p:nvPr/>
          </p:nvCxnSpPr>
          <p:spPr bwMode="auto">
            <a:xfrm>
              <a:off x="4240109" y="197728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1" name="Straight Connector 60"/>
            <p:cNvCxnSpPr/>
            <p:nvPr/>
          </p:nvCxnSpPr>
          <p:spPr bwMode="auto">
            <a:xfrm>
              <a:off x="4581536" y="2007446"/>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2" name="Straight Connector 61"/>
            <p:cNvCxnSpPr/>
            <p:nvPr/>
          </p:nvCxnSpPr>
          <p:spPr bwMode="auto">
            <a:xfrm>
              <a:off x="4949961" y="1991570"/>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3" name="Straight Connector 62"/>
            <p:cNvCxnSpPr/>
            <p:nvPr/>
          </p:nvCxnSpPr>
          <p:spPr bwMode="auto">
            <a:xfrm>
              <a:off x="5305681" y="1993157"/>
              <a:ext cx="0" cy="3941959"/>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4" name="Straight Connector 63"/>
            <p:cNvCxnSpPr/>
            <p:nvPr/>
          </p:nvCxnSpPr>
          <p:spPr bwMode="auto">
            <a:xfrm>
              <a:off x="5674106" y="1975694"/>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5" name="Straight Connector 64"/>
            <p:cNvCxnSpPr/>
            <p:nvPr/>
          </p:nvCxnSpPr>
          <p:spPr bwMode="auto">
            <a:xfrm>
              <a:off x="6015534" y="2005857"/>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6" name="Straight Connector 65"/>
            <p:cNvCxnSpPr/>
            <p:nvPr/>
          </p:nvCxnSpPr>
          <p:spPr bwMode="auto">
            <a:xfrm>
              <a:off x="6385546" y="1989982"/>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cxnSp>
          <p:nvCxnSpPr>
            <p:cNvPr id="68" name="Straight Connector 67"/>
            <p:cNvCxnSpPr/>
            <p:nvPr/>
          </p:nvCxnSpPr>
          <p:spPr bwMode="auto">
            <a:xfrm>
              <a:off x="6750795" y="1983631"/>
              <a:ext cx="0" cy="3943546"/>
            </a:xfrm>
            <a:prstGeom prst="line">
              <a:avLst/>
            </a:prstGeom>
            <a:solidFill>
              <a:schemeClr val="accent1"/>
            </a:solidFill>
            <a:ln w="9525" cap="flat" cmpd="sng" algn="ctr">
              <a:solidFill>
                <a:schemeClr val="bg2">
                  <a:lumMod val="60000"/>
                  <a:lumOff val="40000"/>
                </a:schemeClr>
              </a:solidFill>
              <a:prstDash val="dash"/>
              <a:round/>
              <a:headEnd type="none" w="med" len="med"/>
              <a:tailEnd type="none" w="med" len="med"/>
            </a:ln>
            <a:effectLst/>
          </p:spPr>
        </p:cxnSp>
      </p:grpSp>
      <p:sp>
        <p:nvSpPr>
          <p:cNvPr id="27655" name="Oval 68"/>
          <p:cNvSpPr>
            <a:spLocks noChangeArrowheads="1"/>
          </p:cNvSpPr>
          <p:nvPr/>
        </p:nvSpPr>
        <p:spPr bwMode="auto">
          <a:xfrm>
            <a:off x="2352675" y="2341563"/>
            <a:ext cx="144463"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56" name="Oval 69"/>
          <p:cNvSpPr>
            <a:spLocks noChangeArrowheads="1"/>
          </p:cNvSpPr>
          <p:nvPr/>
        </p:nvSpPr>
        <p:spPr bwMode="auto">
          <a:xfrm>
            <a:off x="2735263" y="2557463"/>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57" name="Oval 71"/>
          <p:cNvSpPr>
            <a:spLocks noChangeArrowheads="1"/>
          </p:cNvSpPr>
          <p:nvPr/>
        </p:nvSpPr>
        <p:spPr bwMode="auto">
          <a:xfrm>
            <a:off x="3073400" y="2844800"/>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58" name="Oval 72"/>
          <p:cNvSpPr>
            <a:spLocks noChangeArrowheads="1"/>
          </p:cNvSpPr>
          <p:nvPr/>
        </p:nvSpPr>
        <p:spPr bwMode="auto">
          <a:xfrm>
            <a:off x="3438525" y="334962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59" name="Oval 73"/>
          <p:cNvSpPr>
            <a:spLocks noChangeArrowheads="1"/>
          </p:cNvSpPr>
          <p:nvPr/>
        </p:nvSpPr>
        <p:spPr bwMode="auto">
          <a:xfrm>
            <a:off x="3802063" y="36147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0" name="Oval 75"/>
          <p:cNvSpPr>
            <a:spLocks noChangeArrowheads="1"/>
          </p:cNvSpPr>
          <p:nvPr/>
        </p:nvSpPr>
        <p:spPr bwMode="auto">
          <a:xfrm>
            <a:off x="4178300" y="380682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1" name="Oval 76"/>
          <p:cNvSpPr>
            <a:spLocks noChangeArrowheads="1"/>
          </p:cNvSpPr>
          <p:nvPr/>
        </p:nvSpPr>
        <p:spPr bwMode="auto">
          <a:xfrm>
            <a:off x="4513263" y="4016375"/>
            <a:ext cx="144462"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2" name="Oval 77"/>
          <p:cNvSpPr>
            <a:spLocks noChangeArrowheads="1"/>
          </p:cNvSpPr>
          <p:nvPr/>
        </p:nvSpPr>
        <p:spPr bwMode="auto">
          <a:xfrm>
            <a:off x="4883150" y="44100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3" name="Oval 78"/>
          <p:cNvSpPr>
            <a:spLocks noChangeArrowheads="1"/>
          </p:cNvSpPr>
          <p:nvPr/>
        </p:nvSpPr>
        <p:spPr bwMode="auto">
          <a:xfrm>
            <a:off x="5243513" y="4562475"/>
            <a:ext cx="142875"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4" name="Oval 79"/>
          <p:cNvSpPr>
            <a:spLocks noChangeArrowheads="1"/>
          </p:cNvSpPr>
          <p:nvPr/>
        </p:nvSpPr>
        <p:spPr bwMode="auto">
          <a:xfrm>
            <a:off x="5602288" y="478948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5" name="Oval 83"/>
          <p:cNvSpPr>
            <a:spLocks noChangeArrowheads="1"/>
          </p:cNvSpPr>
          <p:nvPr/>
        </p:nvSpPr>
        <p:spPr bwMode="auto">
          <a:xfrm>
            <a:off x="5943600" y="5083175"/>
            <a:ext cx="144463" cy="144463"/>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6" name="Oval 84"/>
          <p:cNvSpPr>
            <a:spLocks noChangeArrowheads="1"/>
          </p:cNvSpPr>
          <p:nvPr/>
        </p:nvSpPr>
        <p:spPr bwMode="auto">
          <a:xfrm>
            <a:off x="6323013" y="5510213"/>
            <a:ext cx="144462"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7" name="Oval 85"/>
          <p:cNvSpPr>
            <a:spLocks noChangeArrowheads="1"/>
          </p:cNvSpPr>
          <p:nvPr/>
        </p:nvSpPr>
        <p:spPr bwMode="auto">
          <a:xfrm>
            <a:off x="6683375" y="5700713"/>
            <a:ext cx="142875" cy="142875"/>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27668" name="Freeform 86"/>
          <p:cNvSpPr>
            <a:spLocks/>
          </p:cNvSpPr>
          <p:nvPr/>
        </p:nvSpPr>
        <p:spPr bwMode="auto">
          <a:xfrm>
            <a:off x="2433638" y="2413000"/>
            <a:ext cx="4333875" cy="3362325"/>
          </a:xfrm>
          <a:custGeom>
            <a:avLst/>
            <a:gdLst>
              <a:gd name="T0" fmla="*/ 0 w 4333875"/>
              <a:gd name="T1" fmla="*/ 0 h 3362325"/>
              <a:gd name="T2" fmla="*/ 390525 w 4333875"/>
              <a:gd name="T3" fmla="*/ 238125 h 3362325"/>
              <a:gd name="T4" fmla="*/ 714375 w 4333875"/>
              <a:gd name="T5" fmla="*/ 504825 h 3362325"/>
              <a:gd name="T6" fmla="*/ 1085855 w 4333875"/>
              <a:gd name="T7" fmla="*/ 1019175 h 3362325"/>
              <a:gd name="T8" fmla="*/ 1457330 w 4333875"/>
              <a:gd name="T9" fmla="*/ 1276355 h 3362325"/>
              <a:gd name="T10" fmla="*/ 1828805 w 4333875"/>
              <a:gd name="T11" fmla="*/ 1466855 h 3362325"/>
              <a:gd name="T12" fmla="*/ 2171710 w 4333875"/>
              <a:gd name="T13" fmla="*/ 1676405 h 3362325"/>
              <a:gd name="T14" fmla="*/ 2524134 w 4333875"/>
              <a:gd name="T15" fmla="*/ 2085980 h 3362325"/>
              <a:gd name="T16" fmla="*/ 2895610 w 4333875"/>
              <a:gd name="T17" fmla="*/ 2228851 h 3362325"/>
              <a:gd name="T18" fmla="*/ 3267084 w 4333875"/>
              <a:gd name="T19" fmla="*/ 2466975 h 3362325"/>
              <a:gd name="T20" fmla="*/ 3609984 w 4333875"/>
              <a:gd name="T21" fmla="*/ 2743201 h 3362325"/>
              <a:gd name="T22" fmla="*/ 3962410 w 4333875"/>
              <a:gd name="T23" fmla="*/ 3181351 h 3362325"/>
              <a:gd name="T24" fmla="*/ 4333875 w 4333875"/>
              <a:gd name="T25" fmla="*/ 3362325 h 33623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3875"/>
              <a:gd name="T40" fmla="*/ 0 h 3362325"/>
              <a:gd name="T41" fmla="*/ 4333875 w 4333875"/>
              <a:gd name="T42" fmla="*/ 3362325 h 33623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3875" h="3362325">
                <a:moveTo>
                  <a:pt x="0" y="0"/>
                </a:moveTo>
                <a:lnTo>
                  <a:pt x="390525" y="238125"/>
                </a:lnTo>
                <a:lnTo>
                  <a:pt x="714375" y="504825"/>
                </a:lnTo>
                <a:lnTo>
                  <a:pt x="1085850" y="1019175"/>
                </a:lnTo>
                <a:lnTo>
                  <a:pt x="1457325" y="1276350"/>
                </a:lnTo>
                <a:lnTo>
                  <a:pt x="1828800" y="1466850"/>
                </a:lnTo>
                <a:lnTo>
                  <a:pt x="2171700" y="1676400"/>
                </a:lnTo>
                <a:lnTo>
                  <a:pt x="2524125" y="2085975"/>
                </a:lnTo>
                <a:lnTo>
                  <a:pt x="2895600" y="2228850"/>
                </a:lnTo>
                <a:lnTo>
                  <a:pt x="3267075" y="2466975"/>
                </a:lnTo>
                <a:lnTo>
                  <a:pt x="3609975" y="2743200"/>
                </a:lnTo>
                <a:lnTo>
                  <a:pt x="3962400" y="3181350"/>
                </a:lnTo>
                <a:lnTo>
                  <a:pt x="4333875" y="3362325"/>
                </a:lnTo>
              </a:path>
            </a:pathLst>
          </a:custGeom>
          <a:noFill/>
          <a:ln w="19050" cap="flat" cmpd="sng" algn="ctr">
            <a:solidFill>
              <a:srgbClr val="7676DC"/>
            </a:solidFill>
            <a:prstDash val="solid"/>
            <a:round/>
            <a:headEnd type="none" w="med" len="med"/>
            <a:tailEnd type="none" w="med" len="med"/>
          </a:ln>
        </p:spPr>
        <p:txBody>
          <a:bodyPr wrap="none" anchor="ctr"/>
          <a:lstStyle/>
          <a:p>
            <a:endParaRPr lang="ko-KR" altLang="en-US"/>
          </a:p>
        </p:txBody>
      </p:sp>
      <p:sp>
        <p:nvSpPr>
          <p:cNvPr id="27669" name="Oval 89"/>
          <p:cNvSpPr>
            <a:spLocks noChangeArrowheads="1"/>
          </p:cNvSpPr>
          <p:nvPr/>
        </p:nvSpPr>
        <p:spPr bwMode="auto">
          <a:xfrm>
            <a:off x="2359025" y="20701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0" name="Oval 90"/>
          <p:cNvSpPr>
            <a:spLocks noChangeArrowheads="1"/>
          </p:cNvSpPr>
          <p:nvPr/>
        </p:nvSpPr>
        <p:spPr bwMode="auto">
          <a:xfrm>
            <a:off x="2722563" y="2860675"/>
            <a:ext cx="144462"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1" name="Oval 92"/>
          <p:cNvSpPr>
            <a:spLocks noChangeArrowheads="1"/>
          </p:cNvSpPr>
          <p:nvPr/>
        </p:nvSpPr>
        <p:spPr bwMode="auto">
          <a:xfrm>
            <a:off x="3067050" y="26670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2" name="Oval 96"/>
          <p:cNvSpPr>
            <a:spLocks noChangeArrowheads="1"/>
          </p:cNvSpPr>
          <p:nvPr/>
        </p:nvSpPr>
        <p:spPr bwMode="auto">
          <a:xfrm>
            <a:off x="3798888" y="3779838"/>
            <a:ext cx="144462"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3" name="Oval 98"/>
          <p:cNvSpPr>
            <a:spLocks noChangeArrowheads="1"/>
          </p:cNvSpPr>
          <p:nvPr/>
        </p:nvSpPr>
        <p:spPr bwMode="auto">
          <a:xfrm>
            <a:off x="4168775" y="3630613"/>
            <a:ext cx="144463"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4" name="Oval 100"/>
          <p:cNvSpPr>
            <a:spLocks noChangeArrowheads="1"/>
          </p:cNvSpPr>
          <p:nvPr/>
        </p:nvSpPr>
        <p:spPr bwMode="auto">
          <a:xfrm>
            <a:off x="4510088" y="420211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5" name="Oval 103"/>
          <p:cNvSpPr>
            <a:spLocks noChangeArrowheads="1"/>
          </p:cNvSpPr>
          <p:nvPr/>
        </p:nvSpPr>
        <p:spPr bwMode="auto">
          <a:xfrm>
            <a:off x="5235575" y="4732338"/>
            <a:ext cx="144463"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6" name="Oval 104"/>
          <p:cNvSpPr>
            <a:spLocks noChangeArrowheads="1"/>
          </p:cNvSpPr>
          <p:nvPr/>
        </p:nvSpPr>
        <p:spPr bwMode="auto">
          <a:xfrm>
            <a:off x="5602288" y="4630738"/>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7" name="Oval 105"/>
          <p:cNvSpPr>
            <a:spLocks noChangeArrowheads="1"/>
          </p:cNvSpPr>
          <p:nvPr/>
        </p:nvSpPr>
        <p:spPr bwMode="auto">
          <a:xfrm>
            <a:off x="5940425" y="525145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8" name="Oval 106"/>
          <p:cNvSpPr>
            <a:spLocks noChangeArrowheads="1"/>
          </p:cNvSpPr>
          <p:nvPr/>
        </p:nvSpPr>
        <p:spPr bwMode="auto">
          <a:xfrm>
            <a:off x="6323013" y="5332413"/>
            <a:ext cx="144462" cy="142875"/>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79" name="Oval 107"/>
          <p:cNvSpPr>
            <a:spLocks noChangeArrowheads="1"/>
          </p:cNvSpPr>
          <p:nvPr/>
        </p:nvSpPr>
        <p:spPr bwMode="auto">
          <a:xfrm>
            <a:off x="6683375" y="5524500"/>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27680" name="Title 1"/>
          <p:cNvSpPr>
            <a:spLocks noGrp="1"/>
          </p:cNvSpPr>
          <p:nvPr>
            <p:ph type="title"/>
          </p:nvPr>
        </p:nvSpPr>
        <p:spPr/>
        <p:txBody>
          <a:bodyPr/>
          <a:lstStyle/>
          <a:p>
            <a:r>
              <a:rPr lang="en-US" altLang="ko-KR" smtClean="0">
                <a:ea typeface="굴림" charset="-127"/>
              </a:rPr>
              <a:t>Stage 2: Repeat the same in next round</a:t>
            </a:r>
            <a:endParaRPr lang="ko-KR" altLang="en-US" smtClean="0">
              <a:ea typeface="굴림" charset="-127"/>
            </a:endParaRPr>
          </a:p>
        </p:txBody>
      </p:sp>
      <p:pic>
        <p:nvPicPr>
          <p:cNvPr id="134" name="Picture 133" descr="TP_tmp"/>
          <p:cNvPicPr>
            <a:picLocks noChangeAspect="1"/>
          </p:cNvPicPr>
          <p:nvPr>
            <p:custDataLst>
              <p:tags r:id="rId1"/>
            </p:custDataLst>
          </p:nvPr>
        </p:nvPicPr>
        <p:blipFill>
          <a:blip r:embed="rId10" cstate="print">
            <a:clrChange>
              <a:clrFrom>
                <a:srgbClr val="FFFFFF"/>
              </a:clrFrom>
              <a:clrTo>
                <a:srgbClr val="FFFFFF">
                  <a:alpha val="0"/>
                </a:srgbClr>
              </a:clrTo>
            </a:clrChange>
          </a:blip>
          <a:srcRect/>
          <a:stretch>
            <a:fillRect/>
          </a:stretch>
        </p:blipFill>
        <p:spPr bwMode="auto">
          <a:xfrm>
            <a:off x="3348038" y="6040438"/>
            <a:ext cx="211137" cy="495300"/>
          </a:xfrm>
          <a:prstGeom prst="rect">
            <a:avLst/>
          </a:prstGeom>
          <a:noFill/>
          <a:ln w="9525">
            <a:noFill/>
            <a:miter lim="800000"/>
            <a:headEnd/>
            <a:tailEnd/>
          </a:ln>
        </p:spPr>
      </p:pic>
      <p:sp>
        <p:nvSpPr>
          <p:cNvPr id="27682" name="Oval 148"/>
          <p:cNvSpPr>
            <a:spLocks noChangeArrowheads="1"/>
          </p:cNvSpPr>
          <p:nvPr/>
        </p:nvSpPr>
        <p:spPr bwMode="auto">
          <a:xfrm>
            <a:off x="4875213" y="3795713"/>
            <a:ext cx="144462"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52" name="Rectangle 151"/>
          <p:cNvSpPr/>
          <p:nvPr/>
        </p:nvSpPr>
        <p:spPr bwMode="auto">
          <a:xfrm>
            <a:off x="6072188" y="1249363"/>
            <a:ext cx="2892425" cy="820737"/>
          </a:xfrm>
          <a:prstGeom prst="rect">
            <a:avLst/>
          </a:prstGeom>
          <a:solidFill>
            <a:srgbClr val="FFFFFF"/>
          </a:solidFill>
          <a:ln w="28575" cap="flat" cmpd="sng" algn="ctr">
            <a:solidFill>
              <a:schemeClr val="bg2">
                <a:lumMod val="50000"/>
              </a:schemeClr>
            </a:solidFill>
            <a:prstDash val="solid"/>
            <a:round/>
            <a:headEnd type="none" w="med" len="med"/>
            <a:tailEnd type="none" w="med" len="med"/>
          </a:ln>
          <a:effectLst/>
        </p:spPr>
        <p:txBody>
          <a:bodyPr wrap="none" anchor="ctr"/>
          <a:lstStyle/>
          <a:p>
            <a:pPr defTabSz="823913" latinLnBrk="0">
              <a:defRPr/>
            </a:pPr>
            <a:endParaRPr kumimoji="0" lang="ko-KR" altLang="en-US">
              <a:ea typeface="굴림" pitchFamily="50" charset="-127"/>
            </a:endParaRPr>
          </a:p>
        </p:txBody>
      </p:sp>
      <p:sp>
        <p:nvSpPr>
          <p:cNvPr id="27684" name="Oval 152"/>
          <p:cNvSpPr>
            <a:spLocks noChangeArrowheads="1"/>
          </p:cNvSpPr>
          <p:nvPr/>
        </p:nvSpPr>
        <p:spPr bwMode="auto">
          <a:xfrm>
            <a:off x="6275388" y="1417638"/>
            <a:ext cx="144462" cy="144462"/>
          </a:xfrm>
          <a:prstGeom prst="ellipse">
            <a:avLst/>
          </a:prstGeom>
          <a:solidFill>
            <a:srgbClr val="5F5FD7"/>
          </a:solidFill>
          <a:ln w="9525" algn="ctr">
            <a:noFill/>
            <a:round/>
            <a:headEnd/>
            <a:tailEnd/>
          </a:ln>
        </p:spPr>
        <p:txBody>
          <a:bodyPr wrap="none" anchor="ctr"/>
          <a:lstStyle/>
          <a:p>
            <a:pPr defTabSz="823913" latinLnBrk="0"/>
            <a:endParaRPr kumimoji="0" lang="ko-KR" altLang="en-US"/>
          </a:p>
        </p:txBody>
      </p:sp>
      <p:sp>
        <p:nvSpPr>
          <p:cNvPr id="154" name="Content Placeholder 2"/>
          <p:cNvSpPr txBox="1">
            <a:spLocks/>
          </p:cNvSpPr>
          <p:nvPr/>
        </p:nvSpPr>
        <p:spPr bwMode="auto">
          <a:xfrm>
            <a:off x="6526213" y="1268413"/>
            <a:ext cx="1763712"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chemeClr val="accent2">
                    <a:lumMod val="75000"/>
                  </a:schemeClr>
                </a:solidFill>
                <a:latin typeface="+mn-lt"/>
              </a:rPr>
              <a:t>ground truth:</a:t>
            </a:r>
          </a:p>
        </p:txBody>
      </p:sp>
      <p:sp>
        <p:nvSpPr>
          <p:cNvPr id="27686" name="Oval 154"/>
          <p:cNvSpPr>
            <a:spLocks noChangeArrowheads="1"/>
          </p:cNvSpPr>
          <p:nvPr/>
        </p:nvSpPr>
        <p:spPr bwMode="auto">
          <a:xfrm>
            <a:off x="6288088" y="1744663"/>
            <a:ext cx="142875" cy="144462"/>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sp>
        <p:nvSpPr>
          <p:cNvPr id="156" name="Content Placeholder 2"/>
          <p:cNvSpPr txBox="1">
            <a:spLocks/>
          </p:cNvSpPr>
          <p:nvPr/>
        </p:nvSpPr>
        <p:spPr bwMode="auto">
          <a:xfrm>
            <a:off x="6527800" y="1593850"/>
            <a:ext cx="1763713"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solidFill>
                  <a:srgbClr val="FF0000"/>
                </a:solidFill>
                <a:latin typeface="+mn-lt"/>
              </a:rPr>
              <a:t>estimate:</a:t>
            </a:r>
            <a:endParaRPr kumimoji="0" lang="en-US" altLang="ko-KR" sz="2000" kern="0" dirty="0">
              <a:latin typeface="+mn-lt"/>
            </a:endParaRPr>
          </a:p>
        </p:txBody>
      </p:sp>
      <p:pic>
        <p:nvPicPr>
          <p:cNvPr id="27688" name="Picture 66" descr="TP_tmp"/>
          <p:cNvPicPr>
            <a:picLocks noChangeAspect="1"/>
          </p:cNvPicPr>
          <p:nvPr>
            <p:custDataLst>
              <p:tags r:id="rId2"/>
            </p:custDataLst>
          </p:nvPr>
        </p:nvPicPr>
        <p:blipFill>
          <a:blip r:embed="rId11" cstate="print">
            <a:clrChange>
              <a:clrFrom>
                <a:srgbClr val="FFFFFF"/>
              </a:clrFrom>
              <a:clrTo>
                <a:srgbClr val="FFFFFF">
                  <a:alpha val="0"/>
                </a:srgbClr>
              </a:clrTo>
            </a:clrChange>
          </a:blip>
          <a:srcRect/>
          <a:stretch>
            <a:fillRect/>
          </a:stretch>
        </p:blipFill>
        <p:spPr bwMode="auto">
          <a:xfrm>
            <a:off x="8172450" y="1593850"/>
            <a:ext cx="484188" cy="295275"/>
          </a:xfrm>
          <a:prstGeom prst="rect">
            <a:avLst/>
          </a:prstGeom>
          <a:noFill/>
          <a:ln w="9525">
            <a:noFill/>
            <a:miter lim="800000"/>
            <a:headEnd/>
            <a:tailEnd/>
          </a:ln>
        </p:spPr>
      </p:pic>
      <p:pic>
        <p:nvPicPr>
          <p:cNvPr id="27689" name="Picture 159" descr="TP_tmp"/>
          <p:cNvPicPr>
            <a:picLocks noChangeAspect="1"/>
          </p:cNvPicPr>
          <p:nvPr>
            <p:custDataLst>
              <p:tags r:id="rId3"/>
            </p:custDataLst>
          </p:nvPr>
        </p:nvPicPr>
        <p:blipFill>
          <a:blip r:embed="rId12" cstate="print">
            <a:clrChange>
              <a:clrFrom>
                <a:srgbClr val="FFFFFF"/>
              </a:clrFrom>
              <a:clrTo>
                <a:srgbClr val="FFFFFF">
                  <a:alpha val="0"/>
                </a:srgbClr>
              </a:clrTo>
            </a:clrChange>
          </a:blip>
          <a:srcRect/>
          <a:stretch>
            <a:fillRect/>
          </a:stretch>
        </p:blipFill>
        <p:spPr bwMode="auto">
          <a:xfrm>
            <a:off x="8175625" y="1400175"/>
            <a:ext cx="266700" cy="147638"/>
          </a:xfrm>
          <a:prstGeom prst="rect">
            <a:avLst/>
          </a:prstGeom>
          <a:noFill/>
          <a:ln w="9525">
            <a:noFill/>
            <a:miter lim="800000"/>
            <a:headEnd/>
            <a:tailEnd/>
          </a:ln>
        </p:spPr>
      </p:pic>
      <p:pic>
        <p:nvPicPr>
          <p:cNvPr id="88" name="Picture 87" descr="TP_tmp"/>
          <p:cNvPicPr>
            <a:picLocks noChangeAspect="1"/>
          </p:cNvPicPr>
          <p:nvPr>
            <p:custDataLst>
              <p:tags r:id="rId4"/>
            </p:custDataLst>
          </p:nvPr>
        </p:nvPicPr>
        <p:blipFill>
          <a:blip r:embed="rId13" cstate="print">
            <a:clrChange>
              <a:clrFrom>
                <a:srgbClr val="FFFFFF"/>
              </a:clrFrom>
              <a:clrTo>
                <a:srgbClr val="FFFFFF">
                  <a:alpha val="0"/>
                </a:srgbClr>
              </a:clrTo>
            </a:clrChange>
          </a:blip>
          <a:srcRect/>
          <a:stretch>
            <a:fillRect/>
          </a:stretch>
        </p:blipFill>
        <p:spPr bwMode="auto">
          <a:xfrm>
            <a:off x="8062093" y="2492375"/>
            <a:ext cx="627063" cy="383436"/>
          </a:xfrm>
          <a:prstGeom prst="rect">
            <a:avLst/>
          </a:prstGeom>
          <a:noFill/>
          <a:ln w="9525">
            <a:noFill/>
            <a:miter lim="800000"/>
            <a:headEnd/>
            <a:tailEnd/>
          </a:ln>
        </p:spPr>
      </p:pic>
      <p:cxnSp>
        <p:nvCxnSpPr>
          <p:cNvPr id="83" name="Straight Arrow Connector 82"/>
          <p:cNvCxnSpPr>
            <a:cxnSpLocks noChangeShapeType="1"/>
          </p:cNvCxnSpPr>
          <p:nvPr/>
        </p:nvCxnSpPr>
        <p:spPr bwMode="auto">
          <a:xfrm flipH="1">
            <a:off x="8291513" y="1982788"/>
            <a:ext cx="0" cy="503237"/>
          </a:xfrm>
          <a:prstGeom prst="straightConnector1">
            <a:avLst/>
          </a:prstGeom>
          <a:noFill/>
          <a:ln w="9525" algn="ctr">
            <a:solidFill>
              <a:schemeClr val="tx1"/>
            </a:solidFill>
            <a:round/>
            <a:headEnd/>
            <a:tailEnd type="arrow" w="med" len="med"/>
          </a:ln>
        </p:spPr>
      </p:cxnSp>
      <p:sp>
        <p:nvSpPr>
          <p:cNvPr id="109" name="Content Placeholder 2"/>
          <p:cNvSpPr txBox="1">
            <a:spLocks/>
          </p:cNvSpPr>
          <p:nvPr/>
        </p:nvSpPr>
        <p:spPr bwMode="auto">
          <a:xfrm>
            <a:off x="6911975" y="3395663"/>
            <a:ext cx="2124075"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rPr>
              <a:t>Top-3={1,2,3}</a:t>
            </a:r>
          </a:p>
        </p:txBody>
      </p:sp>
      <p:cxnSp>
        <p:nvCxnSpPr>
          <p:cNvPr id="110" name="Straight Connector 109"/>
          <p:cNvCxnSpPr>
            <a:cxnSpLocks noChangeShapeType="1"/>
          </p:cNvCxnSpPr>
          <p:nvPr/>
        </p:nvCxnSpPr>
        <p:spPr bwMode="auto">
          <a:xfrm flipV="1">
            <a:off x="7019925" y="3357563"/>
            <a:ext cx="301625" cy="57150"/>
          </a:xfrm>
          <a:prstGeom prst="line">
            <a:avLst/>
          </a:prstGeom>
          <a:noFill/>
          <a:ln w="19050" algn="ctr">
            <a:solidFill>
              <a:schemeClr val="tx1"/>
            </a:solidFill>
            <a:round/>
            <a:headEnd/>
            <a:tailEnd/>
          </a:ln>
        </p:spPr>
      </p:cxnSp>
      <p:cxnSp>
        <p:nvCxnSpPr>
          <p:cNvPr id="111" name="Straight Connector 110"/>
          <p:cNvCxnSpPr>
            <a:cxnSpLocks noChangeShapeType="1"/>
          </p:cNvCxnSpPr>
          <p:nvPr/>
        </p:nvCxnSpPr>
        <p:spPr bwMode="auto">
          <a:xfrm>
            <a:off x="7321550" y="3357563"/>
            <a:ext cx="274638" cy="57150"/>
          </a:xfrm>
          <a:prstGeom prst="line">
            <a:avLst/>
          </a:prstGeom>
          <a:noFill/>
          <a:ln w="19050" algn="ctr">
            <a:solidFill>
              <a:schemeClr val="tx1"/>
            </a:solidFill>
            <a:round/>
            <a:headEnd/>
            <a:tailEnd/>
          </a:ln>
        </p:spPr>
      </p:cxnSp>
      <p:cxnSp>
        <p:nvCxnSpPr>
          <p:cNvPr id="113" name="Straight Arrow Connector 112"/>
          <p:cNvCxnSpPr>
            <a:cxnSpLocks noChangeShapeType="1"/>
          </p:cNvCxnSpPr>
          <p:nvPr/>
        </p:nvCxnSpPr>
        <p:spPr bwMode="auto">
          <a:xfrm flipH="1">
            <a:off x="8289925" y="2932113"/>
            <a:ext cx="1588" cy="425450"/>
          </a:xfrm>
          <a:prstGeom prst="straightConnector1">
            <a:avLst/>
          </a:prstGeom>
          <a:noFill/>
          <a:ln w="9525" algn="ctr">
            <a:solidFill>
              <a:schemeClr val="tx1"/>
            </a:solidFill>
            <a:round/>
            <a:headEnd/>
            <a:tailEnd type="arrow" w="med" len="med"/>
          </a:ln>
        </p:spPr>
      </p:cxnSp>
      <p:sp>
        <p:nvSpPr>
          <p:cNvPr id="117" name="Oval 116"/>
          <p:cNvSpPr/>
          <p:nvPr/>
        </p:nvSpPr>
        <p:spPr bwMode="auto">
          <a:xfrm>
            <a:off x="3438525" y="2924175"/>
            <a:ext cx="144463" cy="144463"/>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wrap="none" anchor="ctr"/>
          <a:lstStyle/>
          <a:p>
            <a:pPr defTabSz="823913" latinLnBrk="0">
              <a:defRPr/>
            </a:pPr>
            <a:endParaRPr kumimoji="0" lang="ko-KR" altLang="en-US">
              <a:ea typeface="굴림" pitchFamily="50" charset="-127"/>
            </a:endParaRPr>
          </a:p>
        </p:txBody>
      </p:sp>
      <p:sp>
        <p:nvSpPr>
          <p:cNvPr id="94" name="Oval 93"/>
          <p:cNvSpPr>
            <a:spLocks noChangeArrowheads="1"/>
          </p:cNvSpPr>
          <p:nvPr/>
        </p:nvSpPr>
        <p:spPr bwMode="auto">
          <a:xfrm>
            <a:off x="3435350" y="2060575"/>
            <a:ext cx="144463" cy="144463"/>
          </a:xfrm>
          <a:prstGeom prst="ellipse">
            <a:avLst/>
          </a:prstGeom>
          <a:solidFill>
            <a:srgbClr val="FF0000"/>
          </a:solidFill>
          <a:ln w="9525" algn="ctr">
            <a:noFill/>
            <a:round/>
            <a:headEnd/>
            <a:tailEnd/>
          </a:ln>
        </p:spPr>
        <p:txBody>
          <a:bodyPr wrap="none" anchor="ctr"/>
          <a:lstStyle/>
          <a:p>
            <a:pPr defTabSz="823913" latinLnBrk="0"/>
            <a:endParaRPr kumimoji="0" lang="ko-KR" altLang="en-US"/>
          </a:p>
        </p:txBody>
      </p:sp>
      <p:pic>
        <p:nvPicPr>
          <p:cNvPr id="121" name="Picture 120" descr="TP_tmp"/>
          <p:cNvPicPr>
            <a:picLocks noChangeAspect="1"/>
          </p:cNvPicPr>
          <p:nvPr>
            <p:custDataLst>
              <p:tags r:id="rId5"/>
            </p:custDataLst>
          </p:nvPr>
        </p:nvPicPr>
        <p:blipFill>
          <a:blip r:embed="rId14" cstate="print">
            <a:clrChange>
              <a:clrFrom>
                <a:srgbClr val="FFFFFF"/>
              </a:clrFrom>
              <a:clrTo>
                <a:srgbClr val="FFFFFF">
                  <a:alpha val="0"/>
                </a:srgbClr>
              </a:clrTo>
            </a:clrChange>
          </a:blip>
          <a:srcRect/>
          <a:stretch>
            <a:fillRect/>
          </a:stretch>
        </p:blipFill>
        <p:spPr bwMode="auto">
          <a:xfrm>
            <a:off x="3625850" y="2692400"/>
            <a:ext cx="784225" cy="536575"/>
          </a:xfrm>
          <a:prstGeom prst="rect">
            <a:avLst/>
          </a:prstGeom>
          <a:noFill/>
          <a:ln w="9525">
            <a:noFill/>
            <a:miter lim="800000"/>
            <a:headEnd/>
            <a:tailEnd/>
          </a:ln>
        </p:spPr>
      </p:pic>
      <p:sp>
        <p:nvSpPr>
          <p:cNvPr id="70" name="Content Placeholder 2"/>
          <p:cNvSpPr txBox="1">
            <a:spLocks/>
          </p:cNvSpPr>
          <p:nvPr/>
        </p:nvSpPr>
        <p:spPr bwMode="auto">
          <a:xfrm>
            <a:off x="4168775" y="2293938"/>
            <a:ext cx="3527425" cy="4079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000" kern="0" dirty="0">
                <a:latin typeface="+mn-lt"/>
              </a:rPr>
              <a:t> threshold’ (reduced)</a:t>
            </a:r>
          </a:p>
        </p:txBody>
      </p:sp>
      <p:cxnSp>
        <p:nvCxnSpPr>
          <p:cNvPr id="71" name="Straight Arrow Connector 70"/>
          <p:cNvCxnSpPr>
            <a:cxnSpLocks noChangeShapeType="1"/>
          </p:cNvCxnSpPr>
          <p:nvPr/>
        </p:nvCxnSpPr>
        <p:spPr bwMode="auto">
          <a:xfrm>
            <a:off x="3505200" y="2166938"/>
            <a:ext cx="4763" cy="757237"/>
          </a:xfrm>
          <a:prstGeom prst="straightConnector1">
            <a:avLst/>
          </a:prstGeom>
          <a:noFill/>
          <a:ln w="9525" algn="ctr">
            <a:solidFill>
              <a:schemeClr val="tx1"/>
            </a:solidFill>
            <a:round/>
            <a:headEnd type="stealth" w="med" len="med"/>
            <a:tailEnd type="stealth" w="med" len="med"/>
          </a:ln>
        </p:spPr>
      </p:cxnSp>
      <p:pic>
        <p:nvPicPr>
          <p:cNvPr id="72" name="Picture 71" descr="TP_tmp"/>
          <p:cNvPicPr>
            <a:picLocks noChangeAspect="1"/>
          </p:cNvPicPr>
          <p:nvPr>
            <p:custDataLst>
              <p:tags r:id="rId6"/>
            </p:custDataLst>
          </p:nvPr>
        </p:nvPicPr>
        <p:blipFill>
          <a:blip r:embed="rId15" cstate="print">
            <a:clrChange>
              <a:clrFrom>
                <a:srgbClr val="FFFFFF"/>
              </a:clrFrom>
              <a:clrTo>
                <a:srgbClr val="FFFFFF">
                  <a:alpha val="0"/>
                </a:srgbClr>
              </a:clrTo>
            </a:clrChange>
          </a:blip>
          <a:srcRect/>
          <a:stretch>
            <a:fillRect/>
          </a:stretch>
        </p:blipFill>
        <p:spPr bwMode="auto">
          <a:xfrm>
            <a:off x="3943350" y="2376488"/>
            <a:ext cx="290513" cy="290512"/>
          </a:xfrm>
          <a:prstGeom prst="rect">
            <a:avLst/>
          </a:prstGeom>
          <a:noFill/>
          <a:ln w="9525">
            <a:noFill/>
            <a:miter lim="800000"/>
            <a:headEnd/>
            <a:tailEnd/>
          </a:ln>
        </p:spPr>
      </p:pic>
      <p:pic>
        <p:nvPicPr>
          <p:cNvPr id="73" name="Picture 72" descr="TP_tmp"/>
          <p:cNvPicPr>
            <a:picLocks noChangeAspect="1"/>
          </p:cNvPicPr>
          <p:nvPr>
            <p:custDataLst>
              <p:tags r:id="rId7"/>
            </p:custDataLst>
          </p:nvPr>
        </p:nvPicPr>
        <p:blipFill>
          <a:blip r:embed="rId16" cstate="print">
            <a:clrChange>
              <a:clrFrom>
                <a:srgbClr val="FFFFFF"/>
              </a:clrFrom>
              <a:clrTo>
                <a:srgbClr val="FFFFFF">
                  <a:alpha val="0"/>
                </a:srgbClr>
              </a:clrTo>
            </a:clrChange>
          </a:blip>
          <a:srcRect/>
          <a:stretch>
            <a:fillRect/>
          </a:stretch>
        </p:blipFill>
        <p:spPr bwMode="auto">
          <a:xfrm>
            <a:off x="3609975" y="2293938"/>
            <a:ext cx="246063" cy="328612"/>
          </a:xfrm>
          <a:prstGeom prst="rect">
            <a:avLst/>
          </a:prstGeom>
          <a:noFill/>
          <a:ln w="9525">
            <a:noFill/>
            <a:miter lim="800000"/>
            <a:headEnd/>
            <a:tailEnd/>
          </a:ln>
        </p:spPr>
      </p:pic>
      <p:sp>
        <p:nvSpPr>
          <p:cNvPr id="74" name="Content Placeholder 2"/>
          <p:cNvSpPr txBox="1">
            <a:spLocks/>
          </p:cNvSpPr>
          <p:nvPr/>
        </p:nvSpPr>
        <p:spPr bwMode="auto">
          <a:xfrm>
            <a:off x="4064620" y="1526262"/>
            <a:ext cx="1587500" cy="4079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b="1" kern="0" dirty="0">
                <a:latin typeface="+mn-lt"/>
              </a:rPr>
              <a:t>outliers</a:t>
            </a:r>
          </a:p>
        </p:txBody>
      </p:sp>
      <p:cxnSp>
        <p:nvCxnSpPr>
          <p:cNvPr id="75" name="Straight Arrow Connector 74"/>
          <p:cNvCxnSpPr>
            <a:cxnSpLocks noChangeShapeType="1"/>
          </p:cNvCxnSpPr>
          <p:nvPr/>
        </p:nvCxnSpPr>
        <p:spPr bwMode="auto">
          <a:xfrm flipH="1">
            <a:off x="3582988" y="1935163"/>
            <a:ext cx="585787" cy="168275"/>
          </a:xfrm>
          <a:prstGeom prst="straightConnector1">
            <a:avLst/>
          </a:prstGeom>
          <a:noFill/>
          <a:ln w="9525" algn="ctr">
            <a:solidFill>
              <a:schemeClr val="tx1"/>
            </a:solidFill>
            <a:round/>
            <a:headEnd/>
            <a:tailEnd type="arrow" w="med" len="med"/>
          </a:ln>
        </p:spPr>
      </p:cxnSp>
      <p:sp>
        <p:nvSpPr>
          <p:cNvPr id="76"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17</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0.00018 3.7037E-7 L -0.00018 0.12616 " pathEditMode="relative" rAng="0" ptsTypes="AA">
                                      <p:cBhvr>
                                        <p:cTn id="26" dur="2000" fill="hold"/>
                                        <p:tgtEl>
                                          <p:spTgt spid="94"/>
                                        </p:tgtEl>
                                        <p:attrNameLst>
                                          <p:attrName>ppt_x</p:attrName>
                                          <p:attrName>ppt_y</p:attrName>
                                        </p:attrNameLst>
                                      </p:cBhvr>
                                      <p:rCtr x="0" y="63"/>
                                    </p:animMotion>
                                  </p:childTnLst>
                                </p:cTn>
                              </p:par>
                              <p:par>
                                <p:cTn id="27" presetID="22" presetClass="entr" presetSubtype="1"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1" presetClass="entr" presetSubtype="0" fill="hold" nodeType="with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7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72"/>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7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75"/>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7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childTnLst>
                                </p:cTn>
                              </p:par>
                              <p:par>
                                <p:cTn id="52" presetID="22" presetClass="entr" presetSubtype="1" fill="hold"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wipe(up)">
                                      <p:cBhvr>
                                        <p:cTn id="5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7" grpId="0" animBg="1"/>
      <p:bldP spid="94" grpId="0" animBg="1"/>
      <p:bldP spid="70" grpId="0"/>
      <p:bldP spid="70" grpId="1"/>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ko-KR" smtClean="0">
                <a:ea typeface="굴림" charset="-127"/>
              </a:rPr>
              <a:t>Key features</a:t>
            </a:r>
            <a:endParaRPr lang="ko-KR" altLang="en-US" smtClean="0">
              <a:ea typeface="굴림" charset="-127"/>
            </a:endParaRPr>
          </a:p>
        </p:txBody>
      </p:sp>
      <p:sp>
        <p:nvSpPr>
          <p:cNvPr id="3" name="Content Placeholder 2"/>
          <p:cNvSpPr>
            <a:spLocks noGrp="1"/>
          </p:cNvSpPr>
          <p:nvPr>
            <p:ph idx="1"/>
          </p:nvPr>
        </p:nvSpPr>
        <p:spPr>
          <a:xfrm>
            <a:off x="483021" y="4221088"/>
            <a:ext cx="5837238" cy="503237"/>
          </a:xfrm>
        </p:spPr>
        <p:txBody>
          <a:bodyPr/>
          <a:lstStyle/>
          <a:p>
            <a:pPr>
              <a:buNone/>
            </a:pPr>
            <a:r>
              <a:rPr lang="en-US" altLang="ko-KR" dirty="0" smtClean="0">
                <a:ea typeface="굴림" charset="-127"/>
              </a:rPr>
              <a:t>Inspired </a:t>
            </a:r>
            <a:r>
              <a:rPr lang="en-US" altLang="ko-KR" dirty="0" smtClean="0">
                <a:ea typeface="굴림" charset="-127"/>
              </a:rPr>
              <a:t>by non-convex procedures:</a:t>
            </a:r>
          </a:p>
          <a:p>
            <a:pPr>
              <a:buFontTx/>
              <a:buNone/>
            </a:pPr>
            <a:endParaRPr lang="ko-KR" altLang="en-US" dirty="0" smtClean="0">
              <a:ea typeface="굴림" charset="-127"/>
            </a:endParaRPr>
          </a:p>
        </p:txBody>
      </p:sp>
      <p:sp>
        <p:nvSpPr>
          <p:cNvPr id="5" name="Content Placeholder 2"/>
          <p:cNvSpPr txBox="1">
            <a:spLocks/>
          </p:cNvSpPr>
          <p:nvPr/>
        </p:nvSpPr>
        <p:spPr bwMode="auto">
          <a:xfrm>
            <a:off x="1145058" y="4729088"/>
            <a:ext cx="5359400" cy="576262"/>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000" kern="0" dirty="0" err="1">
                <a:latin typeface="+mn-lt"/>
              </a:rPr>
              <a:t>Keshavan</a:t>
            </a:r>
            <a:r>
              <a:rPr kumimoji="0" lang="en-US" altLang="ko-KR" sz="2000" kern="0" dirty="0">
                <a:latin typeface="+mn-lt"/>
              </a:rPr>
              <a:t>-</a:t>
            </a:r>
            <a:r>
              <a:rPr kumimoji="0" lang="en-US" altLang="ko-KR" sz="2000" kern="0" dirty="0" err="1">
                <a:latin typeface="+mn-lt"/>
              </a:rPr>
              <a:t>Montanari</a:t>
            </a:r>
            <a:r>
              <a:rPr kumimoji="0" lang="en-US" altLang="ko-KR" sz="2000" kern="0" dirty="0">
                <a:latin typeface="+mn-lt"/>
              </a:rPr>
              <a:t>-Oh (matrix completion)</a:t>
            </a:r>
          </a:p>
        </p:txBody>
      </p:sp>
      <p:sp>
        <p:nvSpPr>
          <p:cNvPr id="6" name="Content Placeholder 2"/>
          <p:cNvSpPr txBox="1">
            <a:spLocks/>
          </p:cNvSpPr>
          <p:nvPr/>
        </p:nvSpPr>
        <p:spPr bwMode="auto">
          <a:xfrm>
            <a:off x="1122833" y="5448225"/>
            <a:ext cx="5068887" cy="576263"/>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000" kern="0" dirty="0" err="1">
                <a:latin typeface="+mn-lt"/>
              </a:rPr>
              <a:t>Candes</a:t>
            </a:r>
            <a:r>
              <a:rPr kumimoji="0" lang="en-US" altLang="ko-KR" sz="2000" kern="0" dirty="0">
                <a:latin typeface="+mn-lt"/>
              </a:rPr>
              <a:t>-Li-</a:t>
            </a:r>
            <a:r>
              <a:rPr kumimoji="0" lang="en-US" altLang="ko-KR" sz="2000" kern="0" dirty="0" err="1">
                <a:latin typeface="+mn-lt"/>
              </a:rPr>
              <a:t>Soltanolkotabi</a:t>
            </a:r>
            <a:r>
              <a:rPr kumimoji="0" lang="en-US" altLang="ko-KR" sz="2000" kern="0" dirty="0">
                <a:latin typeface="+mn-lt"/>
              </a:rPr>
              <a:t> (phase retrieval)</a:t>
            </a:r>
            <a:endParaRPr kumimoji="0" lang="en-US" altLang="ko-KR" sz="2800" kern="0" dirty="0">
              <a:latin typeface="+mn-lt"/>
            </a:endParaRPr>
          </a:p>
        </p:txBody>
      </p:sp>
      <p:sp>
        <p:nvSpPr>
          <p:cNvPr id="7" name="Content Placeholder 2"/>
          <p:cNvSpPr txBox="1">
            <a:spLocks/>
          </p:cNvSpPr>
          <p:nvPr/>
        </p:nvSpPr>
        <p:spPr bwMode="auto">
          <a:xfrm>
            <a:off x="1111720" y="5087863"/>
            <a:ext cx="4576763" cy="576262"/>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000" kern="0" dirty="0">
                <a:latin typeface="+mn-lt"/>
              </a:rPr>
              <a:t>Jain-</a:t>
            </a:r>
            <a:r>
              <a:rPr kumimoji="0" lang="en-US" altLang="ko-KR" sz="2000" kern="0" dirty="0" err="1">
                <a:latin typeface="+mn-lt"/>
              </a:rPr>
              <a:t>Netrapalli</a:t>
            </a:r>
            <a:r>
              <a:rPr kumimoji="0" lang="en-US" altLang="ko-KR" sz="2000" kern="0" dirty="0">
                <a:latin typeface="+mn-lt"/>
              </a:rPr>
              <a:t>-</a:t>
            </a:r>
            <a:r>
              <a:rPr kumimoji="0" lang="en-US" altLang="ko-KR" sz="2000" kern="0" dirty="0" err="1">
                <a:latin typeface="+mn-lt"/>
              </a:rPr>
              <a:t>Sangavi</a:t>
            </a:r>
            <a:r>
              <a:rPr kumimoji="0" lang="en-US" altLang="ko-KR" sz="2000" kern="0" dirty="0">
                <a:latin typeface="+mn-lt"/>
              </a:rPr>
              <a:t> (robust PCA)</a:t>
            </a:r>
            <a:endParaRPr kumimoji="0" lang="en-US" altLang="ko-KR" sz="2800" kern="0" dirty="0">
              <a:latin typeface="+mn-lt"/>
            </a:endParaRPr>
          </a:p>
        </p:txBody>
      </p:sp>
      <p:sp>
        <p:nvSpPr>
          <p:cNvPr id="9" name="Content Placeholder 2"/>
          <p:cNvSpPr txBox="1">
            <a:spLocks/>
          </p:cNvSpPr>
          <p:nvPr/>
        </p:nvSpPr>
        <p:spPr bwMode="auto">
          <a:xfrm>
            <a:off x="1121245" y="5835575"/>
            <a:ext cx="5287963" cy="481013"/>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000" kern="0" dirty="0" err="1">
                <a:latin typeface="+mn-lt"/>
              </a:rPr>
              <a:t>Balakrishnan</a:t>
            </a:r>
            <a:r>
              <a:rPr kumimoji="0" lang="en-US" altLang="ko-KR" sz="2000" kern="0" dirty="0">
                <a:latin typeface="+mn-lt"/>
              </a:rPr>
              <a:t>-Wainwright-Yu (EM algorithm)</a:t>
            </a:r>
            <a:endParaRPr kumimoji="0" lang="en-US" altLang="ko-KR" sz="2800" kern="0" dirty="0">
              <a:latin typeface="+mn-lt"/>
            </a:endParaRPr>
          </a:p>
        </p:txBody>
      </p:sp>
      <p:sp>
        <p:nvSpPr>
          <p:cNvPr id="10" name="Content Placeholder 2"/>
          <p:cNvSpPr txBox="1">
            <a:spLocks/>
          </p:cNvSpPr>
          <p:nvPr/>
        </p:nvSpPr>
        <p:spPr bwMode="auto">
          <a:xfrm>
            <a:off x="357188" y="1396156"/>
            <a:ext cx="8769350" cy="104457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buFontTx/>
              <a:buChar char="•"/>
              <a:defRPr/>
            </a:pPr>
            <a:r>
              <a:rPr kumimoji="0" lang="en-US" altLang="ko-KR" sz="2400" kern="0" dirty="0">
                <a:latin typeface="+mn-lt"/>
                <a:ea typeface="+mn-ea"/>
              </a:rPr>
              <a:t>With a proper initialization, the iterative stage </a:t>
            </a:r>
            <a:r>
              <a:rPr kumimoji="0" lang="en-US" altLang="ko-KR" sz="2400" kern="0" dirty="0" smtClean="0">
                <a:latin typeface="+mn-lt"/>
                <a:ea typeface="+mn-ea"/>
              </a:rPr>
              <a:t>converges </a:t>
            </a:r>
            <a:r>
              <a:rPr kumimoji="0" lang="en-US" altLang="ko-KR" sz="2400" kern="0" dirty="0">
                <a:latin typeface="+mn-lt"/>
                <a:ea typeface="+mn-ea"/>
              </a:rPr>
              <a:t>rapidly.</a:t>
            </a:r>
            <a:endParaRPr kumimoji="0" lang="ko-KR" altLang="en-US" sz="2400" kern="0" dirty="0">
              <a:latin typeface="+mn-lt"/>
              <a:ea typeface="+mn-ea"/>
            </a:endParaRPr>
          </a:p>
        </p:txBody>
      </p:sp>
      <p:sp>
        <p:nvSpPr>
          <p:cNvPr id="11" name="Content Placeholder 2"/>
          <p:cNvSpPr txBox="1">
            <a:spLocks/>
          </p:cNvSpPr>
          <p:nvPr/>
        </p:nvSpPr>
        <p:spPr bwMode="auto">
          <a:xfrm>
            <a:off x="339154" y="2636912"/>
            <a:ext cx="8769350" cy="865187"/>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buFontTx/>
              <a:buChar char="•"/>
              <a:defRPr/>
            </a:pPr>
            <a:r>
              <a:rPr kumimoji="0" lang="en-US" altLang="ko-KR" sz="2400" kern="0" dirty="0">
                <a:latin typeface="+mn-lt"/>
                <a:ea typeface="+mn-ea"/>
              </a:rPr>
              <a:t>Non-convex problem </a:t>
            </a:r>
            <a:br>
              <a:rPr kumimoji="0" lang="en-US" altLang="ko-KR" sz="2400" kern="0" dirty="0">
                <a:latin typeface="+mn-lt"/>
                <a:ea typeface="+mn-ea"/>
              </a:rPr>
            </a:br>
            <a:r>
              <a:rPr kumimoji="0" lang="en-US" altLang="ko-KR" sz="2400" kern="0" dirty="0">
                <a:latin typeface="+mn-lt"/>
                <a:ea typeface="+mn-ea"/>
                <a:sym typeface="Wingdings" pitchFamily="2" charset="2"/>
              </a:rPr>
              <a:t> </a:t>
            </a:r>
            <a:r>
              <a:rPr kumimoji="0" lang="en-US" altLang="ko-KR" sz="2400" kern="0" dirty="0">
                <a:latin typeface="+mn-lt"/>
                <a:ea typeface="+mn-ea"/>
              </a:rPr>
              <a:t>spectral initialization + iterative refinement</a:t>
            </a:r>
            <a:endParaRPr kumimoji="0" lang="ko-KR" altLang="en-US" sz="2400" kern="0" dirty="0">
              <a:latin typeface="+mn-lt"/>
              <a:ea typeface="+mn-ea"/>
            </a:endParaRPr>
          </a:p>
        </p:txBody>
      </p:sp>
      <p:sp>
        <p:nvSpPr>
          <p:cNvPr id="13" name="Content Placeholder 2"/>
          <p:cNvSpPr txBox="1">
            <a:spLocks/>
          </p:cNvSpPr>
          <p:nvPr/>
        </p:nvSpPr>
        <p:spPr bwMode="auto">
          <a:xfrm>
            <a:off x="2594991" y="3473524"/>
            <a:ext cx="4095750" cy="57467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a:latin typeface="+mn-lt"/>
                <a:ea typeface="+mn-ea"/>
              </a:rPr>
              <a:t>(</a:t>
            </a:r>
            <a:r>
              <a:rPr kumimoji="0" lang="en-US" altLang="ko-KR" sz="2400" kern="0" dirty="0">
                <a:solidFill>
                  <a:srgbClr val="00B0F0"/>
                </a:solidFill>
                <a:latin typeface="+mn-lt"/>
                <a:ea typeface="+mn-ea"/>
              </a:rPr>
              <a:t>linear-time</a:t>
            </a:r>
            <a:r>
              <a:rPr kumimoji="0" lang="en-US" altLang="ko-KR" sz="2400" kern="0" dirty="0">
                <a:latin typeface="+mn-lt"/>
                <a:ea typeface="+mn-ea"/>
              </a:rPr>
              <a:t> complexity)</a:t>
            </a:r>
            <a:endParaRPr kumimoji="0" lang="ko-KR" altLang="en-US" sz="2400" kern="0" dirty="0">
              <a:latin typeface="+mn-lt"/>
              <a:ea typeface="+mn-ea"/>
            </a:endParaRPr>
          </a:p>
        </p:txBody>
      </p:sp>
      <p:sp>
        <p:nvSpPr>
          <p:cNvPr id="14" name="Content Placeholder 2"/>
          <p:cNvSpPr txBox="1">
            <a:spLocks/>
          </p:cNvSpPr>
          <p:nvPr/>
        </p:nvSpPr>
        <p:spPr bwMode="auto">
          <a:xfrm>
            <a:off x="3347864" y="6189663"/>
            <a:ext cx="382588" cy="479425"/>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000" kern="0" dirty="0">
                <a:latin typeface="+mn-lt"/>
              </a:rPr>
              <a:t>:</a:t>
            </a:r>
            <a:endParaRPr kumimoji="0" lang="en-US" altLang="ko-KR" sz="2800" kern="0" dirty="0">
              <a:latin typeface="+mn-lt"/>
            </a:endParaRPr>
          </a:p>
        </p:txBody>
      </p:sp>
      <p:sp>
        <p:nvSpPr>
          <p:cNvPr id="16"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18</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9" grpId="0"/>
      <p:bldP spid="10" grpId="0"/>
      <p:bldP spid="11" grpId="0" build="allAtOnce"/>
      <p:bldP spid="13" grpId="0" build="allAtOnce"/>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ko-KR" dirty="0" smtClean="0">
                <a:ea typeface="굴림" panose="020B0600000101010101" pitchFamily="50" charset="-127"/>
              </a:rPr>
              <a:t>Intro</a:t>
            </a:r>
            <a:endParaRPr lang="ko-KR" altLang="en-US" dirty="0" smtClean="0">
              <a:ea typeface="굴림" panose="020B0600000101010101" pitchFamily="50" charset="-127"/>
            </a:endParaRPr>
          </a:p>
        </p:txBody>
      </p:sp>
      <p:pic>
        <p:nvPicPr>
          <p:cNvPr id="4" name="video_clip_intro_v05">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0" y="1196752"/>
            <a:ext cx="9144000" cy="5143500"/>
          </a:xfrm>
          <a:prstGeom prst="rect">
            <a:avLst/>
          </a:prstGeom>
        </p:spPr>
      </p:pic>
      <p:sp>
        <p:nvSpPr>
          <p:cNvPr id="5"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a:t>
            </a:fld>
            <a:r>
              <a:rPr lang="en-US" altLang="ko-KR" dirty="0" smtClean="0">
                <a:ea typeface="굴림" charset="-127"/>
              </a:rPr>
              <a:t>/25</a:t>
            </a:r>
            <a:endParaRPr lang="en-US" altLang="ko-KR" dirty="0" smtClean="0">
              <a:ea typeface="굴림" charset="-127"/>
            </a:endParaRPr>
          </a:p>
        </p:txBody>
      </p:sp>
    </p:spTree>
    <p:extLst>
      <p:ext uri="{BB962C8B-B14F-4D97-AF65-F5344CB8AC3E}">
        <p14:creationId xmlns="" xmlns:p14="http://schemas.microsoft.com/office/powerpoint/2010/main" val="1422689993"/>
      </p:ext>
    </p:extLst>
  </p:cSld>
  <p:clrMapOvr>
    <a:masterClrMapping/>
  </p:clrMapOvr>
  <p:transition spd="med" advTm="479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High ranking accuracy</a:t>
            </a:r>
            <a:endParaRPr lang="en-US" dirty="0"/>
          </a:p>
        </p:txBody>
      </p:sp>
      <p:sp>
        <p:nvSpPr>
          <p:cNvPr id="10" name="TextBox 9"/>
          <p:cNvSpPr txBox="1"/>
          <p:nvPr/>
        </p:nvSpPr>
        <p:spPr>
          <a:xfrm>
            <a:off x="374257" y="1844824"/>
            <a:ext cx="7358105" cy="461665"/>
          </a:xfrm>
          <a:prstGeom prst="rect">
            <a:avLst/>
          </a:prstGeom>
          <a:noFill/>
        </p:spPr>
        <p:txBody>
          <a:bodyPr wrap="none" rtlCol="0">
            <a:spAutoFit/>
          </a:bodyPr>
          <a:lstStyle/>
          <a:p>
            <a:r>
              <a:rPr kumimoji="0" lang="en-US" altLang="ko-KR" sz="2400" kern="0" dirty="0" smtClean="0">
                <a:latin typeface="+mn-lt"/>
                <a:ea typeface="굴림" charset="-127"/>
              </a:rPr>
              <a:t>Our </a:t>
            </a:r>
            <a:r>
              <a:rPr kumimoji="0" lang="en-US" altLang="ko-KR" sz="2400" kern="0" dirty="0" smtClean="0">
                <a:latin typeface="+mn-lt"/>
                <a:ea typeface="굴림" charset="-127"/>
              </a:rPr>
              <a:t>algorithm achieves </a:t>
            </a:r>
            <a:r>
              <a:rPr kumimoji="0" lang="en-US" altLang="ko-KR" sz="2400" kern="0" dirty="0" smtClean="0">
                <a:latin typeface="+mn-lt"/>
                <a:ea typeface="굴림" charset="-127"/>
              </a:rPr>
              <a:t>minimal sample complexity.</a:t>
            </a:r>
            <a:endParaRPr kumimoji="0" lang="en-US" altLang="ko-KR" sz="2400" kern="0" dirty="0">
              <a:latin typeface="+mn-lt"/>
              <a:ea typeface="굴림" charset="-127"/>
            </a:endParaRPr>
          </a:p>
        </p:txBody>
      </p:sp>
      <p:sp>
        <p:nvSpPr>
          <p:cNvPr id="11" name="Content Placeholder 2"/>
          <p:cNvSpPr txBox="1">
            <a:spLocks/>
          </p:cNvSpPr>
          <p:nvPr/>
        </p:nvSpPr>
        <p:spPr bwMode="auto">
          <a:xfrm>
            <a:off x="374257" y="4509120"/>
            <a:ext cx="7870151" cy="492471"/>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smtClean="0">
                <a:latin typeface="+mn-lt"/>
                <a:ea typeface="굴림" charset="-127"/>
              </a:rPr>
              <a:t>We confirm this with </a:t>
            </a:r>
            <a:r>
              <a:rPr kumimoji="0" lang="en-US" altLang="ko-KR" sz="2400" kern="0" dirty="0" smtClean="0">
                <a:latin typeface="+mn-lt"/>
                <a:ea typeface="굴림" charset="-127"/>
              </a:rPr>
              <a:t>synthetic data </a:t>
            </a:r>
            <a:r>
              <a:rPr kumimoji="0" lang="en-US" altLang="ko-KR" sz="2400" kern="0" dirty="0" smtClean="0">
                <a:latin typeface="+mn-lt"/>
                <a:ea typeface="굴림" charset="-127"/>
              </a:rPr>
              <a:t>simulations.</a:t>
            </a:r>
            <a:endParaRPr kumimoji="0" lang="en-US" altLang="ko-KR" sz="2400" kern="0" dirty="0">
              <a:latin typeface="+mn-lt"/>
              <a:ea typeface="굴림" charset="-127"/>
            </a:endParaRPr>
          </a:p>
        </p:txBody>
      </p:sp>
      <p:sp>
        <p:nvSpPr>
          <p:cNvPr id="12" name="TextBox 11"/>
          <p:cNvSpPr txBox="1"/>
          <p:nvPr/>
        </p:nvSpPr>
        <p:spPr>
          <a:xfrm>
            <a:off x="288032" y="3068960"/>
            <a:ext cx="8460432" cy="830997"/>
          </a:xfrm>
          <a:prstGeom prst="rect">
            <a:avLst/>
          </a:prstGeom>
          <a:noFill/>
        </p:spPr>
        <p:txBody>
          <a:bodyPr wrap="square" rtlCol="0">
            <a:spAutoFit/>
          </a:bodyPr>
          <a:lstStyle/>
          <a:p>
            <a:r>
              <a:rPr kumimoji="0" lang="en-US" altLang="ko-KR" sz="2400" kern="0" dirty="0" smtClean="0">
                <a:latin typeface="+mn-lt"/>
                <a:ea typeface="굴림" charset="-127"/>
                <a:sym typeface="Wingdings" pitchFamily="2" charset="2"/>
              </a:rPr>
              <a:t> </a:t>
            </a:r>
            <a:r>
              <a:rPr kumimoji="0" lang="en-US" altLang="ko-KR" sz="2400" kern="0" dirty="0" smtClean="0">
                <a:latin typeface="+mn-lt"/>
                <a:ea typeface="굴림" charset="-127"/>
                <a:sym typeface="Wingdings" pitchFamily="2" charset="2"/>
              </a:rPr>
              <a:t>Can expect: Given </a:t>
            </a:r>
            <a:r>
              <a:rPr kumimoji="0" lang="en-US" altLang="ko-KR" sz="2400" kern="0" dirty="0" smtClean="0">
                <a:latin typeface="+mn-lt"/>
                <a:ea typeface="굴림" charset="-127"/>
                <a:sym typeface="Wingdings" pitchFamily="2" charset="2"/>
              </a:rPr>
              <a:t>partial samples, it provides the </a:t>
            </a:r>
            <a:r>
              <a:rPr kumimoji="0" lang="en-US" altLang="ko-KR" sz="2400" kern="0" dirty="0" smtClean="0">
                <a:latin typeface="+mn-lt"/>
                <a:ea typeface="굴림" charset="-127"/>
                <a:sym typeface="Wingdings" pitchFamily="2" charset="2"/>
              </a:rPr>
              <a:t>best</a:t>
            </a:r>
            <a:br>
              <a:rPr kumimoji="0" lang="en-US" altLang="ko-KR" sz="2400" kern="0" dirty="0" smtClean="0">
                <a:latin typeface="+mn-lt"/>
                <a:ea typeface="굴림" charset="-127"/>
                <a:sym typeface="Wingdings" pitchFamily="2" charset="2"/>
              </a:rPr>
            </a:br>
            <a:r>
              <a:rPr kumimoji="0" lang="en-US" altLang="ko-KR" sz="2400" kern="0" dirty="0" smtClean="0">
                <a:latin typeface="+mn-lt"/>
                <a:ea typeface="굴림" charset="-127"/>
                <a:sym typeface="Wingdings" pitchFamily="2" charset="2"/>
              </a:rPr>
              <a:t>    </a:t>
            </a:r>
            <a:r>
              <a:rPr kumimoji="0" lang="en-US" altLang="ko-KR" sz="2400" kern="0" dirty="0" smtClean="0">
                <a:latin typeface="+mn-lt"/>
                <a:ea typeface="굴림" charset="-127"/>
              </a:rPr>
              <a:t>ranking accuracy.</a:t>
            </a:r>
            <a:endParaRPr kumimoji="0" lang="en-US" altLang="ko-KR" sz="2400" kern="0" dirty="0">
              <a:latin typeface="+mn-lt"/>
              <a:ea typeface="굴림" charset="-127"/>
            </a:endParaRPr>
          </a:p>
        </p:txBody>
      </p:sp>
      <p:sp>
        <p:nvSpPr>
          <p:cNvPr id="7"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19</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3702599936"/>
      </p:ext>
    </p:extLst>
  </p:cSld>
  <p:clrMapOvr>
    <a:masterClrMapping/>
  </p:clrMapOvr>
  <p:transition spd="med" advTm="243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High ranking accuracy</a:t>
            </a:r>
            <a:endParaRPr lang="en-US" dirty="0"/>
          </a:p>
        </p:txBody>
      </p:sp>
      <p:sp>
        <p:nvSpPr>
          <p:cNvPr id="3" name="직사각형 2"/>
          <p:cNvSpPr/>
          <p:nvPr/>
        </p:nvSpPr>
        <p:spPr bwMode="auto">
          <a:xfrm>
            <a:off x="6762797" y="1202984"/>
            <a:ext cx="1913659" cy="83315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smtClean="0">
              <a:ln>
                <a:noFill/>
              </a:ln>
              <a:solidFill>
                <a:schemeClr val="tx1"/>
              </a:solidFill>
              <a:effectLst/>
              <a:latin typeface="Arial" charset="0"/>
              <a:ea typeface="굴림" pitchFamily="50" charset="-127"/>
            </a:endParaRPr>
          </a:p>
        </p:txBody>
      </p:sp>
      <p:sp>
        <p:nvSpPr>
          <p:cNvPr id="5" name="TextBox 4"/>
          <p:cNvSpPr txBox="1"/>
          <p:nvPr/>
        </p:nvSpPr>
        <p:spPr>
          <a:xfrm>
            <a:off x="7323298" y="1235115"/>
            <a:ext cx="1350050" cy="338554"/>
          </a:xfrm>
          <a:prstGeom prst="rect">
            <a:avLst/>
          </a:prstGeom>
          <a:noFill/>
        </p:spPr>
        <p:txBody>
          <a:bodyPr wrap="none" rtlCol="0">
            <a:spAutoFit/>
          </a:bodyPr>
          <a:lstStyle/>
          <a:p>
            <a:r>
              <a:rPr lang="en-US" altLang="ko-KR" sz="1600" dirty="0" smtClean="0"/>
              <a:t>Ground-truth</a:t>
            </a:r>
            <a:endParaRPr lang="ko-KR" altLang="en-US" sz="1600" dirty="0"/>
          </a:p>
        </p:txBody>
      </p:sp>
      <p:sp>
        <p:nvSpPr>
          <p:cNvPr id="7" name="TextBox 6"/>
          <p:cNvSpPr txBox="1"/>
          <p:nvPr/>
        </p:nvSpPr>
        <p:spPr>
          <a:xfrm>
            <a:off x="7323298" y="1653516"/>
            <a:ext cx="982961" cy="338554"/>
          </a:xfrm>
          <a:prstGeom prst="rect">
            <a:avLst/>
          </a:prstGeom>
          <a:noFill/>
        </p:spPr>
        <p:txBody>
          <a:bodyPr wrap="none" rtlCol="0">
            <a:spAutoFit/>
          </a:bodyPr>
          <a:lstStyle/>
          <a:p>
            <a:r>
              <a:rPr lang="en-US" altLang="ko-KR" sz="1600" dirty="0" smtClean="0"/>
              <a:t>Estimate</a:t>
            </a:r>
            <a:endParaRPr lang="ko-KR" altLang="en-US" sz="1600" dirty="0"/>
          </a:p>
        </p:txBody>
      </p:sp>
      <p:sp>
        <p:nvSpPr>
          <p:cNvPr id="6" name="타원 5"/>
          <p:cNvSpPr/>
          <p:nvPr/>
        </p:nvSpPr>
        <p:spPr bwMode="auto">
          <a:xfrm>
            <a:off x="6903158" y="1285536"/>
            <a:ext cx="245913" cy="245913"/>
          </a:xfrm>
          <a:prstGeom prst="ellipse">
            <a:avLst/>
          </a:prstGeom>
          <a:noFill/>
          <a:ln w="5715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smtClean="0">
              <a:ln>
                <a:noFill/>
              </a:ln>
              <a:solidFill>
                <a:schemeClr val="tx1"/>
              </a:solidFill>
              <a:effectLst/>
              <a:latin typeface="Arial" charset="0"/>
              <a:ea typeface="굴림" pitchFamily="50" charset="-127"/>
            </a:endParaRPr>
          </a:p>
        </p:txBody>
      </p:sp>
      <p:sp>
        <p:nvSpPr>
          <p:cNvPr id="9" name="타원 8"/>
          <p:cNvSpPr/>
          <p:nvPr/>
        </p:nvSpPr>
        <p:spPr bwMode="auto">
          <a:xfrm>
            <a:off x="6903158" y="1703937"/>
            <a:ext cx="245913" cy="245913"/>
          </a:xfrm>
          <a:prstGeom prst="ellipse">
            <a:avLst/>
          </a:prstGeom>
          <a:solidFill>
            <a:srgbClr val="FF00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smtClean="0">
              <a:ln>
                <a:noFill/>
              </a:ln>
              <a:solidFill>
                <a:schemeClr val="tx1"/>
              </a:solidFill>
              <a:effectLst/>
              <a:latin typeface="Arial" charset="0"/>
              <a:ea typeface="굴림" pitchFamily="50" charset="-127"/>
            </a:endParaRPr>
          </a:p>
        </p:txBody>
      </p:sp>
      <p:sp>
        <p:nvSpPr>
          <p:cNvPr id="11" name="TextBox 10"/>
          <p:cNvSpPr txBox="1"/>
          <p:nvPr/>
        </p:nvSpPr>
        <p:spPr>
          <a:xfrm>
            <a:off x="412807" y="2133976"/>
            <a:ext cx="1638914" cy="400110"/>
          </a:xfrm>
          <a:prstGeom prst="rect">
            <a:avLst/>
          </a:prstGeom>
          <a:noFill/>
        </p:spPr>
        <p:txBody>
          <a:bodyPr wrap="square" rtlCol="0">
            <a:spAutoFit/>
          </a:bodyPr>
          <a:lstStyle/>
          <a:p>
            <a:r>
              <a:rPr lang="en-US" altLang="ko-KR" sz="2000" b="1" dirty="0" err="1" smtClean="0"/>
              <a:t>PageRank</a:t>
            </a:r>
            <a:endParaRPr lang="ko-KR" altLang="en-US" sz="2000" b="1" dirty="0"/>
          </a:p>
        </p:txBody>
      </p:sp>
      <p:sp>
        <p:nvSpPr>
          <p:cNvPr id="13" name="TextBox 12"/>
          <p:cNvSpPr txBox="1"/>
          <p:nvPr/>
        </p:nvSpPr>
        <p:spPr>
          <a:xfrm>
            <a:off x="4863579" y="2139510"/>
            <a:ext cx="4029595" cy="400110"/>
          </a:xfrm>
          <a:prstGeom prst="rect">
            <a:avLst/>
          </a:prstGeom>
          <a:noFill/>
        </p:spPr>
        <p:txBody>
          <a:bodyPr wrap="square" rtlCol="0">
            <a:spAutoFit/>
          </a:bodyPr>
          <a:lstStyle/>
          <a:p>
            <a:r>
              <a:rPr lang="en-US" altLang="ko-KR" sz="2000" b="1" dirty="0" smtClean="0"/>
              <a:t>Proposed algorithm</a:t>
            </a:r>
            <a:endParaRPr lang="ko-KR" altLang="en-US" sz="2000" b="1" dirty="0"/>
          </a:p>
        </p:txBody>
      </p:sp>
      <p:sp>
        <p:nvSpPr>
          <p:cNvPr id="14" name="TextBox 13"/>
          <p:cNvSpPr txBox="1"/>
          <p:nvPr/>
        </p:nvSpPr>
        <p:spPr>
          <a:xfrm>
            <a:off x="442327" y="1362648"/>
            <a:ext cx="5843523" cy="523220"/>
          </a:xfrm>
          <a:prstGeom prst="rect">
            <a:avLst/>
          </a:prstGeom>
          <a:noFill/>
        </p:spPr>
        <p:txBody>
          <a:bodyPr wrap="none" rtlCol="0">
            <a:spAutoFit/>
          </a:bodyPr>
          <a:lstStyle/>
          <a:p>
            <a:r>
              <a:rPr lang="en-US" altLang="ko-KR" sz="2800" dirty="0" smtClean="0"/>
              <a:t>Top-3 identification out of 100 items</a:t>
            </a:r>
            <a:endParaRPr lang="ko-KR" altLang="en-US" sz="2800" dirty="0"/>
          </a:p>
        </p:txBody>
      </p:sp>
      <p:pic>
        <p:nvPicPr>
          <p:cNvPr id="27" name="res3_pagerank">
            <a:hlinkClick r:id="" action="ppaction://media"/>
          </p:cNvPr>
          <p:cNvPicPr>
            <a:picLocks noChangeAspect="1"/>
          </p:cNvPicPr>
          <p:nvPr>
            <a:videoFile r:link="rId2"/>
            <p:extLst>
              <p:ext uri="{DAA4B4D4-6D71-4841-9C94-3DE7FCFB9230}">
                <p14:media xmlns="" xmlns:p14="http://schemas.microsoft.com/office/powerpoint/2010/main" r:embed="rId6"/>
              </p:ext>
            </p:extLst>
          </p:nvPr>
        </p:nvPicPr>
        <p:blipFill>
          <a:blip r:embed="rId7" cstate="print"/>
          <a:stretch>
            <a:fillRect/>
          </a:stretch>
        </p:blipFill>
        <p:spPr>
          <a:xfrm>
            <a:off x="412807" y="2610408"/>
            <a:ext cx="3871161" cy="3871161"/>
          </a:xfrm>
          <a:prstGeom prst="rect">
            <a:avLst/>
          </a:prstGeom>
        </p:spPr>
      </p:pic>
      <p:pic>
        <p:nvPicPr>
          <p:cNvPr id="28" name="res3_frogwild">
            <a:hlinkClick r:id="" action="ppaction://media"/>
          </p:cNvPr>
          <p:cNvPicPr>
            <a:picLocks noChangeAspect="1"/>
          </p:cNvPicPr>
          <p:nvPr>
            <a:videoFile r:link="rId3"/>
            <p:extLst>
              <p:ext uri="{DAA4B4D4-6D71-4841-9C94-3DE7FCFB9230}">
                <p14:media xmlns="" xmlns:p14="http://schemas.microsoft.com/office/powerpoint/2010/main" r:embed="rId8"/>
              </p:ext>
            </p:extLst>
          </p:nvPr>
        </p:nvPicPr>
        <p:blipFill>
          <a:blip r:embed="rId9" cstate="print"/>
          <a:stretch>
            <a:fillRect/>
          </a:stretch>
        </p:blipFill>
        <p:spPr>
          <a:xfrm>
            <a:off x="4860200" y="2606094"/>
            <a:ext cx="3871161" cy="3871161"/>
          </a:xfrm>
          <a:prstGeom prst="rect">
            <a:avLst/>
          </a:prstGeom>
        </p:spPr>
      </p:pic>
      <p:grpSp>
        <p:nvGrpSpPr>
          <p:cNvPr id="23" name="그룹 22"/>
          <p:cNvGrpSpPr/>
          <p:nvPr/>
        </p:nvGrpSpPr>
        <p:grpSpPr>
          <a:xfrm>
            <a:off x="414540" y="2606093"/>
            <a:ext cx="3871161" cy="3871161"/>
            <a:chOff x="412807" y="2289833"/>
            <a:chExt cx="3871161" cy="3871161"/>
          </a:xfrm>
        </p:grpSpPr>
        <p:pic>
          <p:nvPicPr>
            <p:cNvPr id="24" name="그림 23"/>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13968" y="2290994"/>
              <a:ext cx="3870000" cy="3870000"/>
            </a:xfrm>
            <a:prstGeom prst="rect">
              <a:avLst/>
            </a:prstGeom>
          </p:spPr>
        </p:pic>
        <p:sp>
          <p:nvSpPr>
            <p:cNvPr id="25" name="TextBox 24"/>
            <p:cNvSpPr txBox="1"/>
            <p:nvPr/>
          </p:nvSpPr>
          <p:spPr>
            <a:xfrm>
              <a:off x="412807" y="2289833"/>
              <a:ext cx="850554" cy="461665"/>
            </a:xfrm>
            <a:prstGeom prst="rect">
              <a:avLst/>
            </a:prstGeom>
            <a:noFill/>
          </p:spPr>
          <p:txBody>
            <a:bodyPr wrap="none" rtlCol="0">
              <a:spAutoFit/>
            </a:bodyPr>
            <a:lstStyle/>
            <a:p>
              <a:r>
                <a:rPr lang="en-US" altLang="ko-KR" sz="2400" b="1" dirty="0" smtClean="0">
                  <a:solidFill>
                    <a:srgbClr val="FF0000"/>
                  </a:solidFill>
                </a:rPr>
                <a:t>FAIL</a:t>
              </a:r>
              <a:endParaRPr lang="ko-KR" altLang="en-US" sz="2400" b="1" dirty="0">
                <a:solidFill>
                  <a:srgbClr val="FF0000"/>
                </a:solidFill>
              </a:endParaRPr>
            </a:p>
          </p:txBody>
        </p:sp>
      </p:grpSp>
      <p:grpSp>
        <p:nvGrpSpPr>
          <p:cNvPr id="26" name="그룹 25"/>
          <p:cNvGrpSpPr/>
          <p:nvPr/>
        </p:nvGrpSpPr>
        <p:grpSpPr>
          <a:xfrm>
            <a:off x="4863580" y="2600855"/>
            <a:ext cx="3870000" cy="3871775"/>
            <a:chOff x="4872172" y="2288605"/>
            <a:chExt cx="3870000" cy="3871775"/>
          </a:xfrm>
        </p:grpSpPr>
        <p:pic>
          <p:nvPicPr>
            <p:cNvPr id="35" name="그림 34"/>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4872172" y="2290380"/>
              <a:ext cx="3870000" cy="3870000"/>
            </a:xfrm>
            <a:prstGeom prst="rect">
              <a:avLst/>
            </a:prstGeom>
          </p:spPr>
        </p:pic>
        <p:sp>
          <p:nvSpPr>
            <p:cNvPr id="36" name="TextBox 35"/>
            <p:cNvSpPr txBox="1"/>
            <p:nvPr/>
          </p:nvSpPr>
          <p:spPr>
            <a:xfrm>
              <a:off x="4872172" y="2288605"/>
              <a:ext cx="1691489" cy="461665"/>
            </a:xfrm>
            <a:prstGeom prst="rect">
              <a:avLst/>
            </a:prstGeom>
            <a:noFill/>
          </p:spPr>
          <p:txBody>
            <a:bodyPr wrap="none" rtlCol="0">
              <a:spAutoFit/>
            </a:bodyPr>
            <a:lstStyle/>
            <a:p>
              <a:r>
                <a:rPr lang="en-US" altLang="ko-KR" sz="2400" b="1" dirty="0" smtClean="0">
                  <a:solidFill>
                    <a:srgbClr val="0000FF"/>
                  </a:solidFill>
                </a:rPr>
                <a:t>SUCCEED</a:t>
              </a:r>
              <a:endParaRPr lang="ko-KR" altLang="en-US" sz="2400" b="1" dirty="0">
                <a:solidFill>
                  <a:srgbClr val="0000FF"/>
                </a:solidFill>
              </a:endParaRPr>
            </a:p>
          </p:txBody>
        </p:sp>
      </p:grpSp>
      <p:sp>
        <p:nvSpPr>
          <p:cNvPr id="20"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20</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1120391767"/>
      </p:ext>
    </p:extLst>
  </p:cSld>
  <p:clrMapOvr>
    <a:masterClrMapping/>
  </p:clrMapOvr>
  <p:transition spd="med" advTm="1219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000" fill="hold"/>
                                        <p:tgtEl>
                                          <p:spTgt spid="27"/>
                                        </p:tgtEl>
                                      </p:cBhvr>
                                    </p:cmd>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md type="call" cmd="stop">
                                      <p:cBhvr>
                                        <p:cTn id="15" dur="1">
                                          <p:stCondLst>
                                            <p:cond delay="0"/>
                                          </p:stCondLst>
                                        </p:cTn>
                                        <p:tgtEl>
                                          <p:spTgt spid="27"/>
                                        </p:tgtEl>
                                      </p:cBhvr>
                                    </p:cmd>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4000" fill="hold"/>
                                        <p:tgtEl>
                                          <p:spTgt spid="28"/>
                                        </p:tgtEl>
                                      </p:cBhvr>
                                    </p:cmd>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8"/>
                                        </p:tgtEl>
                                        <p:attrNameLst>
                                          <p:attrName>style.visibility</p:attrName>
                                        </p:attrNameLst>
                                      </p:cBhvr>
                                      <p:to>
                                        <p:strVal val="hidden"/>
                                      </p:to>
                                    </p:set>
                                    <p:cmd type="call" cmd="stop">
                                      <p:cBhvr>
                                        <p:cTn id="30" dur="1">
                                          <p:stCondLst>
                                            <p:cond delay="0"/>
                                          </p:stCondLst>
                                        </p:cTn>
                                        <p:tgtEl>
                                          <p:spTgt spid="28"/>
                                        </p:tgtEl>
                                      </p:cBhvr>
                                    </p:cmd>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27"/>
                </p:tgtEl>
              </p:cMediaNode>
            </p:video>
            <p:video>
              <p:cMediaNode vol="80000">
                <p:cTn id="34" fill="hold" display="0">
                  <p:stCondLst>
                    <p:cond delay="indefinite"/>
                  </p:stCondLst>
                </p:cTn>
                <p:tgtEl>
                  <p:spTgt spid="2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1475656" y="1491174"/>
            <a:ext cx="5312494" cy="4458106"/>
          </a:xfrm>
          <a:prstGeom prst="rect">
            <a:avLst/>
          </a:prstGeom>
          <a:noFill/>
          <a:ln w="9525">
            <a:noFill/>
            <a:miter lim="800000"/>
            <a:headEnd/>
            <a:tailEnd/>
          </a:ln>
          <a:effectLst/>
        </p:spPr>
      </p:pic>
      <p:sp>
        <p:nvSpPr>
          <p:cNvPr id="2" name="제목 1"/>
          <p:cNvSpPr>
            <a:spLocks noGrp="1"/>
          </p:cNvSpPr>
          <p:nvPr>
            <p:ph type="title"/>
          </p:nvPr>
        </p:nvSpPr>
        <p:spPr/>
        <p:txBody>
          <a:bodyPr/>
          <a:lstStyle/>
          <a:p>
            <a:r>
              <a:rPr lang="en-US" dirty="0" smtClean="0"/>
              <a:t>High ranking accuracy</a:t>
            </a:r>
            <a:endParaRPr lang="en-US" dirty="0"/>
          </a:p>
        </p:txBody>
      </p:sp>
      <p:sp>
        <p:nvSpPr>
          <p:cNvPr id="7" name="Rectangle 6"/>
          <p:cNvSpPr/>
          <p:nvPr/>
        </p:nvSpPr>
        <p:spPr>
          <a:xfrm>
            <a:off x="827584" y="6116637"/>
            <a:ext cx="7848872" cy="461665"/>
          </a:xfrm>
          <a:prstGeom prst="rect">
            <a:avLst/>
          </a:prstGeom>
        </p:spPr>
        <p:txBody>
          <a:bodyPr wrap="square">
            <a:spAutoFit/>
          </a:bodyPr>
          <a:lstStyle/>
          <a:p>
            <a:pPr>
              <a:spcBef>
                <a:spcPts val="0"/>
              </a:spcBef>
              <a:spcAft>
                <a:spcPts val="0"/>
              </a:spcAft>
            </a:pPr>
            <a:r>
              <a:rPr lang="en-US" altLang="ko-KR" sz="2400" dirty="0" smtClean="0"/>
              <a:t>Our </a:t>
            </a:r>
            <a:r>
              <a:rPr lang="en-US" altLang="ko-KR" sz="2400" dirty="0" smtClean="0"/>
              <a:t>algorithm provides higher empirical success rate.</a:t>
            </a:r>
            <a:endParaRPr lang="en-US" altLang="ko-KR" sz="2400" dirty="0"/>
          </a:p>
        </p:txBody>
      </p:sp>
      <p:sp>
        <p:nvSpPr>
          <p:cNvPr id="12" name="TextBox 11"/>
          <p:cNvSpPr txBox="1"/>
          <p:nvPr/>
        </p:nvSpPr>
        <p:spPr>
          <a:xfrm>
            <a:off x="1907704" y="1300698"/>
            <a:ext cx="5116961" cy="400110"/>
          </a:xfrm>
          <a:prstGeom prst="rect">
            <a:avLst/>
          </a:prstGeom>
          <a:noFill/>
        </p:spPr>
        <p:txBody>
          <a:bodyPr wrap="square" rtlCol="0">
            <a:spAutoFit/>
          </a:bodyPr>
          <a:lstStyle/>
          <a:p>
            <a:pPr algn="ctr"/>
            <a:r>
              <a:rPr lang="en-US" altLang="ko-KR" sz="2000" b="1" kern="0" dirty="0" smtClean="0">
                <a:latin typeface="Trebuchet MS" pitchFamily="34" charset="0"/>
              </a:rPr>
              <a:t>Top-3 identification out of 1000 items</a:t>
            </a:r>
            <a:endParaRPr lang="ko-KR" altLang="en-US" sz="2000" b="1" kern="0" dirty="0">
              <a:latin typeface="Trebuchet MS" pitchFamily="34" charset="0"/>
            </a:endParaRPr>
          </a:p>
        </p:txBody>
      </p:sp>
      <p:sp>
        <p:nvSpPr>
          <p:cNvPr id="13"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21</a:t>
            </a:fld>
            <a:r>
              <a:rPr lang="en-US" altLang="ko-KR" dirty="0" smtClean="0">
                <a:ea typeface="굴림" charset="-127"/>
              </a:rPr>
              <a:t>/25</a:t>
            </a:r>
            <a:endParaRPr lang="en-US" altLang="ko-KR" dirty="0" smtClean="0">
              <a:ea typeface="굴림" charset="-127"/>
            </a:endParaRPr>
          </a:p>
        </p:txBody>
      </p:sp>
    </p:spTree>
    <p:extLst>
      <p:ext uri="{BB962C8B-B14F-4D97-AF65-F5344CB8AC3E}">
        <p14:creationId xmlns="" xmlns:p14="http://schemas.microsoft.com/office/powerpoint/2010/main" val="3702599936"/>
      </p:ext>
    </p:extLst>
  </p:cSld>
  <p:clrMapOvr>
    <a:masterClrMapping/>
  </p:clrMapOvr>
  <p:transition spd="med" advTm="3636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64700" y="2132856"/>
            <a:ext cx="7319668" cy="4032448"/>
          </a:xfrm>
          <a:prstGeom prst="rect">
            <a:avLst/>
          </a:prstGeom>
        </p:spPr>
      </p:pic>
      <p:sp>
        <p:nvSpPr>
          <p:cNvPr id="2" name="제목 1"/>
          <p:cNvSpPr>
            <a:spLocks noGrp="1"/>
          </p:cNvSpPr>
          <p:nvPr>
            <p:ph type="title"/>
          </p:nvPr>
        </p:nvSpPr>
        <p:spPr/>
        <p:txBody>
          <a:bodyPr/>
          <a:lstStyle/>
          <a:p>
            <a:r>
              <a:rPr lang="en-US" altLang="ko-KR" dirty="0" smtClean="0"/>
              <a:t>Enhanced scalability</a:t>
            </a:r>
            <a:endParaRPr lang="en-US" dirty="0"/>
          </a:p>
        </p:txBody>
      </p:sp>
      <p:sp>
        <p:nvSpPr>
          <p:cNvPr id="79" name="TextBox 78"/>
          <p:cNvSpPr txBox="1"/>
          <p:nvPr/>
        </p:nvSpPr>
        <p:spPr>
          <a:xfrm>
            <a:off x="2051720" y="6093296"/>
            <a:ext cx="4548040" cy="461665"/>
          </a:xfrm>
          <a:prstGeom prst="rect">
            <a:avLst/>
          </a:prstGeom>
          <a:noFill/>
        </p:spPr>
        <p:txBody>
          <a:bodyPr wrap="none" rtlCol="0">
            <a:spAutoFit/>
          </a:bodyPr>
          <a:lstStyle/>
          <a:p>
            <a:r>
              <a:rPr kumimoji="0" lang="en-US" altLang="ko-KR" sz="2400" kern="0" dirty="0" smtClean="0">
                <a:latin typeface="+mn-lt"/>
                <a:ea typeface="굴림" charset="-127"/>
              </a:rPr>
              <a:t>Ranking within a </a:t>
            </a:r>
            <a:r>
              <a:rPr kumimoji="0" lang="en-US" altLang="ko-KR" sz="2400" b="1" kern="0" dirty="0" smtClean="0">
                <a:latin typeface="+mn-lt"/>
                <a:ea typeface="굴림" charset="-127"/>
              </a:rPr>
              <a:t>few seconds</a:t>
            </a:r>
            <a:endParaRPr kumimoji="0" lang="en-US" altLang="ko-KR" sz="2400" kern="0" dirty="0">
              <a:latin typeface="+mn-lt"/>
              <a:ea typeface="굴림" charset="-127"/>
            </a:endParaRPr>
          </a:p>
        </p:txBody>
      </p:sp>
      <p:sp>
        <p:nvSpPr>
          <p:cNvPr id="45" name="TextBox 44"/>
          <p:cNvSpPr txBox="1"/>
          <p:nvPr/>
        </p:nvSpPr>
        <p:spPr>
          <a:xfrm>
            <a:off x="833114" y="1499592"/>
            <a:ext cx="3744416" cy="461665"/>
          </a:xfrm>
          <a:prstGeom prst="rect">
            <a:avLst/>
          </a:prstGeom>
          <a:noFill/>
        </p:spPr>
        <p:txBody>
          <a:bodyPr wrap="square" rtlCol="0">
            <a:spAutoFit/>
          </a:bodyPr>
          <a:lstStyle/>
          <a:p>
            <a:r>
              <a:rPr kumimoji="0" lang="en-US" altLang="ko-KR" sz="2400" kern="0" dirty="0" smtClean="0">
                <a:latin typeface="+mn-lt"/>
                <a:ea typeface="굴림" charset="-127"/>
              </a:rPr>
              <a:t>Tested on a </a:t>
            </a:r>
            <a:r>
              <a:rPr kumimoji="0" lang="en-US" altLang="ko-KR" sz="2400" kern="0" dirty="0" smtClean="0">
                <a:solidFill>
                  <a:schemeClr val="accent2"/>
                </a:solidFill>
                <a:latin typeface="+mn-lt"/>
                <a:ea typeface="굴림" charset="-127"/>
              </a:rPr>
              <a:t>real data </a:t>
            </a:r>
            <a:r>
              <a:rPr kumimoji="0" lang="en-US" altLang="ko-KR" sz="2400" kern="0" dirty="0" smtClean="0">
                <a:latin typeface="+mn-lt"/>
                <a:ea typeface="굴림" charset="-127"/>
              </a:rPr>
              <a:t>set:</a:t>
            </a:r>
          </a:p>
        </p:txBody>
      </p:sp>
      <p:sp>
        <p:nvSpPr>
          <p:cNvPr id="10" name="Rectangle 9"/>
          <p:cNvSpPr/>
          <p:nvPr/>
        </p:nvSpPr>
        <p:spPr>
          <a:xfrm>
            <a:off x="4680520" y="1270501"/>
            <a:ext cx="3995936" cy="707886"/>
          </a:xfrm>
          <a:prstGeom prst="rect">
            <a:avLst/>
          </a:prstGeom>
        </p:spPr>
        <p:txBody>
          <a:bodyPr wrap="square">
            <a:spAutoFit/>
          </a:bodyPr>
          <a:lstStyle/>
          <a:p>
            <a:r>
              <a:rPr lang="en-US" altLang="ko-KR" sz="2000" b="1" dirty="0" smtClean="0"/>
              <a:t>41.6M</a:t>
            </a:r>
            <a:r>
              <a:rPr lang="en-US" altLang="ko-KR" sz="2000" dirty="0" smtClean="0"/>
              <a:t> Twitter accounts</a:t>
            </a:r>
          </a:p>
          <a:p>
            <a:r>
              <a:rPr lang="en-US" altLang="ko-KR" sz="2000" dirty="0" err="1" smtClean="0"/>
              <a:t>Pairwise</a:t>
            </a:r>
            <a:r>
              <a:rPr lang="en-US" altLang="ko-KR" sz="2000" dirty="0" smtClean="0"/>
              <a:t> info type (A follows B)</a:t>
            </a:r>
            <a:endParaRPr lang="en-US" altLang="ko-KR" sz="2000" dirty="0"/>
          </a:p>
        </p:txBody>
      </p:sp>
      <p:sp>
        <p:nvSpPr>
          <p:cNvPr id="11" name="TextBox 10"/>
          <p:cNvSpPr txBox="1"/>
          <p:nvPr/>
        </p:nvSpPr>
        <p:spPr>
          <a:xfrm>
            <a:off x="4637087" y="1907307"/>
            <a:ext cx="2088232" cy="384721"/>
          </a:xfrm>
          <a:prstGeom prst="rect">
            <a:avLst/>
          </a:prstGeom>
          <a:noFill/>
        </p:spPr>
        <p:txBody>
          <a:bodyPr wrap="square" lIns="0" tIns="34843" rIns="0" bIns="34843" rtlCol="0">
            <a:noAutofit/>
          </a:bodyPr>
          <a:lstStyle/>
          <a:p>
            <a:pPr algn="ctr"/>
            <a:r>
              <a:rPr lang="en-US" altLang="ko-KR" sz="2000" dirty="0" smtClean="0"/>
              <a:t>Top-</a:t>
            </a:r>
            <a:r>
              <a:rPr lang="en-US" altLang="ko-KR" sz="2000" b="1" dirty="0" smtClean="0"/>
              <a:t>100</a:t>
            </a:r>
            <a:r>
              <a:rPr lang="en-US" altLang="ko-KR" sz="2000" dirty="0" smtClean="0"/>
              <a:t> ranking</a:t>
            </a:r>
          </a:p>
        </p:txBody>
      </p:sp>
      <p:sp>
        <p:nvSpPr>
          <p:cNvPr id="9"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22</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2560526649"/>
      </p:ext>
    </p:extLst>
  </p:cSld>
  <p:clrMapOvr>
    <a:masterClrMapping/>
  </p:clrMapOvr>
  <p:transition spd="med" advTm="890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5"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Extension</a:t>
            </a:r>
            <a:endParaRPr lang="en-US" dirty="0"/>
          </a:p>
        </p:txBody>
      </p:sp>
      <p:sp>
        <p:nvSpPr>
          <p:cNvPr id="4" name="Rounded Rectangle 90"/>
          <p:cNvSpPr/>
          <p:nvPr/>
        </p:nvSpPr>
        <p:spPr bwMode="auto">
          <a:xfrm>
            <a:off x="5515592" y="2552547"/>
            <a:ext cx="3012331" cy="1938330"/>
          </a:xfrm>
          <a:prstGeom prst="roundRect">
            <a:avLst/>
          </a:prstGeom>
          <a:solidFill>
            <a:srgbClr val="CCCCCC"/>
          </a:solidFill>
          <a:ln w="9525" cap="flat" cmpd="sng" algn="ctr">
            <a:solidFill>
              <a:srgbClr val="CCCCCC"/>
            </a:solidFill>
            <a:prstDash val="solid"/>
            <a:round/>
            <a:headEnd type="none" w="med" len="med"/>
            <a:tailEnd type="none" w="med" len="med"/>
          </a:ln>
          <a:effectLst/>
        </p:spPr>
        <p:txBody>
          <a:bodyPr wrap="none" anchor="ctr"/>
          <a:lstStyle/>
          <a:p>
            <a:pPr algn="ctr" defTabSz="823913">
              <a:defRPr/>
            </a:pPr>
            <a:endParaRPr lang="ko-KR" altLang="en-US" sz="3200" b="1">
              <a:solidFill>
                <a:srgbClr val="FFFFFF"/>
              </a:solidFill>
              <a:latin typeface="Georgia" pitchFamily="18" charset="0"/>
              <a:ea typeface="굴림" charset="-127"/>
            </a:endParaRPr>
          </a:p>
        </p:txBody>
      </p:sp>
      <p:sp>
        <p:nvSpPr>
          <p:cNvPr id="5" name="Oval 34"/>
          <p:cNvSpPr>
            <a:spLocks noChangeArrowheads="1"/>
          </p:cNvSpPr>
          <p:nvPr/>
        </p:nvSpPr>
        <p:spPr bwMode="auto">
          <a:xfrm>
            <a:off x="7118050" y="2659466"/>
            <a:ext cx="1369698" cy="1716569"/>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pPr>
            <a:r>
              <a:rPr lang="en-US" altLang="ko-KR" b="1" dirty="0" smtClean="0">
                <a:solidFill>
                  <a:srgbClr val="FFFFFF"/>
                </a:solidFill>
                <a:latin typeface="Trebuchet MS"/>
                <a:cs typeface="Trebuchet MS"/>
              </a:rPr>
              <a:t>T</a:t>
            </a:r>
            <a:r>
              <a:rPr lang="en-US" altLang="ko-KR" sz="1400" b="1" dirty="0" smtClean="0">
                <a:solidFill>
                  <a:srgbClr val="FFFFFF"/>
                </a:solidFill>
                <a:latin typeface="Trebuchet MS"/>
                <a:cs typeface="Trebuchet MS"/>
              </a:rPr>
              <a:t>OP-</a:t>
            </a:r>
            <a:r>
              <a:rPr lang="en-US" altLang="ko-KR" b="1" i="1" dirty="0" smtClean="0">
                <a:solidFill>
                  <a:srgbClr val="FFFFFF"/>
                </a:solidFill>
                <a:latin typeface="Trebuchet MS"/>
                <a:cs typeface="Trebuchet MS"/>
              </a:rPr>
              <a:t>K</a:t>
            </a:r>
            <a:r>
              <a:rPr lang="en-US" altLang="ko-KR" sz="1400" b="1" dirty="0" smtClean="0">
                <a:solidFill>
                  <a:srgbClr val="FFFFFF"/>
                </a:solidFill>
                <a:latin typeface="Trebuchet MS"/>
                <a:cs typeface="Trebuchet MS"/>
              </a:rPr>
              <a:t>  </a:t>
            </a:r>
          </a:p>
          <a:p>
            <a:pPr algn="ctr" defTabSz="823913">
              <a:spcBef>
                <a:spcPts val="0"/>
              </a:spcBef>
            </a:pPr>
            <a:r>
              <a:rPr lang="en-US" altLang="ko-KR" b="1" dirty="0" smtClean="0">
                <a:solidFill>
                  <a:srgbClr val="FFFFFF"/>
                </a:solidFill>
                <a:latin typeface="Trebuchet MS"/>
                <a:cs typeface="Trebuchet MS"/>
              </a:rPr>
              <a:t>R</a:t>
            </a:r>
            <a:r>
              <a:rPr lang="en-US" altLang="ko-KR" sz="1400" b="1" dirty="0" smtClean="0">
                <a:solidFill>
                  <a:srgbClr val="FFFFFF"/>
                </a:solidFill>
                <a:latin typeface="Trebuchet MS"/>
                <a:cs typeface="Trebuchet MS"/>
              </a:rPr>
              <a:t>ANKING</a:t>
            </a:r>
          </a:p>
        </p:txBody>
      </p:sp>
      <p:cxnSp>
        <p:nvCxnSpPr>
          <p:cNvPr id="8" name="Straight Arrow Connector 44"/>
          <p:cNvCxnSpPr>
            <a:cxnSpLocks noChangeShapeType="1"/>
          </p:cNvCxnSpPr>
          <p:nvPr/>
        </p:nvCxnSpPr>
        <p:spPr bwMode="auto">
          <a:xfrm flipV="1">
            <a:off x="6932973" y="3525472"/>
            <a:ext cx="187288" cy="0"/>
          </a:xfrm>
          <a:prstGeom prst="straightConnector1">
            <a:avLst/>
          </a:prstGeom>
          <a:solidFill>
            <a:srgbClr val="CCCCCC"/>
          </a:solidFill>
          <a:ln w="19050" cap="flat" cmpd="sng" algn="ctr">
            <a:solidFill>
              <a:schemeClr val="tx1">
                <a:lumMod val="50000"/>
                <a:lumOff val="50000"/>
              </a:schemeClr>
            </a:solidFill>
            <a:prstDash val="solid"/>
            <a:round/>
            <a:headEnd type="none" w="med" len="med"/>
            <a:tailEnd type="stealth" w="med" len="med"/>
          </a:ln>
          <a:effectLst/>
        </p:spPr>
      </p:cxnSp>
      <p:cxnSp>
        <p:nvCxnSpPr>
          <p:cNvPr id="9" name="Straight Arrow Connector 44"/>
          <p:cNvCxnSpPr>
            <a:cxnSpLocks noChangeShapeType="1"/>
          </p:cNvCxnSpPr>
          <p:nvPr/>
        </p:nvCxnSpPr>
        <p:spPr bwMode="auto">
          <a:xfrm>
            <a:off x="8487748" y="3533174"/>
            <a:ext cx="285677" cy="0"/>
          </a:xfrm>
          <a:prstGeom prst="straightConnector1">
            <a:avLst/>
          </a:prstGeom>
          <a:solidFill>
            <a:srgbClr val="CCCCCC"/>
          </a:solidFill>
          <a:ln w="19050" cap="flat" cmpd="sng" algn="ctr">
            <a:solidFill>
              <a:schemeClr val="tx1">
                <a:lumMod val="50000"/>
                <a:lumOff val="50000"/>
              </a:schemeClr>
            </a:solidFill>
            <a:prstDash val="solid"/>
            <a:round/>
            <a:headEnd type="none" w="med" len="med"/>
            <a:tailEnd type="stealth" w="med" len="med"/>
          </a:ln>
          <a:effectLst/>
        </p:spPr>
      </p:cxnSp>
      <p:sp>
        <p:nvSpPr>
          <p:cNvPr id="11" name="TextBox 10"/>
          <p:cNvSpPr txBox="1"/>
          <p:nvPr/>
        </p:nvSpPr>
        <p:spPr>
          <a:xfrm>
            <a:off x="6023985" y="2099863"/>
            <a:ext cx="1998669" cy="310538"/>
          </a:xfrm>
          <a:prstGeom prst="rect">
            <a:avLst/>
          </a:prstGeom>
          <a:noFill/>
        </p:spPr>
        <p:txBody>
          <a:bodyPr wrap="square" lIns="0" tIns="34843" rIns="0" bIns="34843" rtlCol="0">
            <a:noAutofit/>
          </a:bodyPr>
          <a:lstStyle/>
          <a:p>
            <a:pPr algn="ctr"/>
            <a:r>
              <a:rPr lang="en-US" sz="2000" b="1" dirty="0" smtClean="0">
                <a:latin typeface="Trebuchet MS" pitchFamily="34" charset="0"/>
              </a:rPr>
              <a:t>General model</a:t>
            </a:r>
          </a:p>
        </p:txBody>
      </p:sp>
      <p:sp>
        <p:nvSpPr>
          <p:cNvPr id="12" name="Content Placeholder 2"/>
          <p:cNvSpPr txBox="1">
            <a:spLocks/>
          </p:cNvSpPr>
          <p:nvPr/>
        </p:nvSpPr>
        <p:spPr bwMode="auto">
          <a:xfrm>
            <a:off x="4443367" y="2837698"/>
            <a:ext cx="749301" cy="378599"/>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R="0" lvl="0" algn="ctr" defTabSz="914400" rtl="0" eaLnBrk="1" fontAlgn="base" latinLnBrk="0" hangingPunct="1">
              <a:lnSpc>
                <a:spcPct val="100000"/>
              </a:lnSpc>
              <a:spcBef>
                <a:spcPts val="0"/>
              </a:spcBef>
              <a:spcAft>
                <a:spcPts val="0"/>
              </a:spcAft>
              <a:buClrTx/>
              <a:buSzTx/>
              <a:tabLst/>
              <a:defRPr/>
            </a:pPr>
            <a:r>
              <a:rPr lang="en-US" sz="1300" kern="0" dirty="0" smtClean="0">
                <a:latin typeface="Trebuchet MS" pitchFamily="34" charset="0"/>
              </a:rPr>
              <a:t>ground truth </a:t>
            </a:r>
            <a:r>
              <a:rPr kumimoji="0" lang="en-US" sz="1300" b="0" i="0" u="none" strike="noStrike" kern="0" cap="none" spc="0" normalizeH="0" noProof="0" dirty="0" smtClean="0">
                <a:ln>
                  <a:noFill/>
                </a:ln>
                <a:solidFill>
                  <a:schemeClr val="tx1"/>
                </a:solidFill>
                <a:effectLst/>
                <a:uLnTx/>
                <a:uFillTx/>
                <a:latin typeface="Trebuchet MS" pitchFamily="34" charset="0"/>
                <a:ea typeface="+mn-ea"/>
              </a:rPr>
              <a:t>#1</a:t>
            </a:r>
            <a:endParaRPr kumimoji="0" lang="en-US" sz="1300" b="0" i="0" u="none" strike="noStrike" kern="0" cap="none" spc="0" normalizeH="0" baseline="0" noProof="0" dirty="0">
              <a:ln>
                <a:noFill/>
              </a:ln>
              <a:solidFill>
                <a:schemeClr val="tx1"/>
              </a:solidFill>
              <a:effectLst/>
              <a:uLnTx/>
              <a:uFillTx/>
              <a:latin typeface="Trebuchet MS" pitchFamily="34" charset="0"/>
              <a:ea typeface="+mn-ea"/>
            </a:endParaRPr>
          </a:p>
        </p:txBody>
      </p:sp>
      <p:sp>
        <p:nvSpPr>
          <p:cNvPr id="14" name="Content Placeholder 2"/>
          <p:cNvSpPr txBox="1">
            <a:spLocks/>
          </p:cNvSpPr>
          <p:nvPr/>
        </p:nvSpPr>
        <p:spPr bwMode="auto">
          <a:xfrm>
            <a:off x="4508447" y="3924339"/>
            <a:ext cx="667010" cy="213489"/>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R="0" lvl="0" algn="ctr" defTabSz="914400" rtl="0" eaLnBrk="1" fontAlgn="base" latinLnBrk="0" hangingPunct="1">
              <a:lnSpc>
                <a:spcPct val="100000"/>
              </a:lnSpc>
              <a:spcBef>
                <a:spcPts val="0"/>
              </a:spcBef>
              <a:spcAft>
                <a:spcPts val="0"/>
              </a:spcAft>
              <a:buClrTx/>
              <a:buSzTx/>
              <a:tabLst/>
              <a:defRPr/>
            </a:pPr>
            <a:r>
              <a:rPr kumimoji="0" lang="en-US" sz="1400" b="0" i="0" u="none" strike="noStrike" kern="0" cap="none" spc="0" normalizeH="0" noProof="0" dirty="0" smtClean="0">
                <a:ln>
                  <a:noFill/>
                </a:ln>
                <a:solidFill>
                  <a:schemeClr val="tx1"/>
                </a:solidFill>
                <a:effectLst/>
                <a:uLnTx/>
                <a:uFillTx/>
                <a:latin typeface="Trebuchet MS" pitchFamily="34" charset="0"/>
                <a:ea typeface="+mn-ea"/>
                <a:cs typeface="+mn-cs"/>
              </a:rPr>
              <a:t>:</a:t>
            </a:r>
            <a:endParaRPr kumimoji="0" lang="en-US" sz="1400" b="0" i="0" u="none" strike="noStrike" kern="0" cap="none" spc="0" normalizeH="0" baseline="0" noProof="0" dirty="0">
              <a:ln>
                <a:noFill/>
              </a:ln>
              <a:solidFill>
                <a:schemeClr val="tx1"/>
              </a:solidFill>
              <a:effectLst/>
              <a:uLnTx/>
              <a:uFillTx/>
              <a:latin typeface="Trebuchet MS" pitchFamily="34" charset="0"/>
              <a:ea typeface="+mn-ea"/>
              <a:cs typeface="+mn-cs"/>
            </a:endParaRPr>
          </a:p>
        </p:txBody>
      </p:sp>
      <p:sp>
        <p:nvSpPr>
          <p:cNvPr id="16" name="TextBox 28"/>
          <p:cNvSpPr txBox="1"/>
          <p:nvPr/>
        </p:nvSpPr>
        <p:spPr>
          <a:xfrm>
            <a:off x="4508447" y="4754917"/>
            <a:ext cx="4600057" cy="369332"/>
          </a:xfrm>
          <a:prstGeom prst="rect">
            <a:avLst/>
          </a:prstGeom>
          <a:noFill/>
        </p:spPr>
        <p:txBody>
          <a:bodyPr wrap="square" rtlCol="0">
            <a:spAutoFit/>
          </a:bodyPr>
          <a:lstStyle/>
          <a:p>
            <a:r>
              <a:rPr lang="en-US" dirty="0" smtClean="0"/>
              <a:t>triple-wise comp: item 2     item 1    item 3</a:t>
            </a:r>
            <a:endParaRPr lang="en-US" dirty="0"/>
          </a:p>
        </p:txBody>
      </p:sp>
      <p:sp>
        <p:nvSpPr>
          <p:cNvPr id="17" name="Content Placeholder 2"/>
          <p:cNvSpPr txBox="1">
            <a:spLocks/>
          </p:cNvSpPr>
          <p:nvPr/>
        </p:nvSpPr>
        <p:spPr bwMode="auto">
          <a:xfrm>
            <a:off x="4445109" y="3311082"/>
            <a:ext cx="749301" cy="461149"/>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R="0" lvl="0" algn="ctr" defTabSz="914400" rtl="0" eaLnBrk="1" fontAlgn="base" latinLnBrk="0" hangingPunct="1">
              <a:lnSpc>
                <a:spcPct val="100000"/>
              </a:lnSpc>
              <a:spcBef>
                <a:spcPts val="0"/>
              </a:spcBef>
              <a:spcAft>
                <a:spcPts val="0"/>
              </a:spcAft>
              <a:buClrTx/>
              <a:buSzTx/>
              <a:tabLst/>
              <a:defRPr/>
            </a:pPr>
            <a:r>
              <a:rPr lang="en-US" sz="1300" kern="0" dirty="0" smtClean="0">
                <a:latin typeface="Trebuchet MS" pitchFamily="34" charset="0"/>
              </a:rPr>
              <a:t>ground truth </a:t>
            </a:r>
            <a:r>
              <a:rPr kumimoji="0" lang="en-US" sz="1300" b="0" i="0" u="none" strike="noStrike" kern="0" cap="none" spc="0" normalizeH="0" noProof="0" dirty="0" smtClean="0">
                <a:ln>
                  <a:noFill/>
                </a:ln>
                <a:solidFill>
                  <a:schemeClr val="tx1"/>
                </a:solidFill>
                <a:effectLst/>
                <a:uLnTx/>
                <a:uFillTx/>
                <a:latin typeface="Trebuchet MS" pitchFamily="34" charset="0"/>
                <a:ea typeface="+mn-ea"/>
              </a:rPr>
              <a:t>#2</a:t>
            </a:r>
            <a:endParaRPr kumimoji="0" lang="en-US" sz="1300" b="0" i="0" u="none" strike="noStrike" kern="0" cap="none" spc="0" normalizeH="0" baseline="0" noProof="0" dirty="0">
              <a:ln>
                <a:noFill/>
              </a:ln>
              <a:solidFill>
                <a:schemeClr val="tx1"/>
              </a:solidFill>
              <a:effectLst/>
              <a:uLnTx/>
              <a:uFillTx/>
              <a:latin typeface="Trebuchet MS" pitchFamily="34" charset="0"/>
              <a:ea typeface="+mn-ea"/>
            </a:endParaRPr>
          </a:p>
        </p:txBody>
      </p:sp>
      <p:sp>
        <p:nvSpPr>
          <p:cNvPr id="18" name="TextBox 28"/>
          <p:cNvSpPr txBox="1"/>
          <p:nvPr/>
        </p:nvSpPr>
        <p:spPr>
          <a:xfrm>
            <a:off x="5004048" y="5363924"/>
            <a:ext cx="2236859" cy="369332"/>
          </a:xfrm>
          <a:prstGeom prst="rect">
            <a:avLst/>
          </a:prstGeom>
          <a:noFill/>
        </p:spPr>
        <p:txBody>
          <a:bodyPr wrap="square" rtlCol="0">
            <a:spAutoFit/>
          </a:bodyPr>
          <a:lstStyle/>
          <a:p>
            <a:r>
              <a:rPr lang="en-US" dirty="0" smtClean="0"/>
              <a:t>individual ratings:</a:t>
            </a:r>
            <a:endParaRPr lang="en-US" dirty="0"/>
          </a:p>
        </p:txBody>
      </p:sp>
      <p:sp>
        <p:nvSpPr>
          <p:cNvPr id="19" name="Content Placeholder 2"/>
          <p:cNvSpPr txBox="1">
            <a:spLocks/>
          </p:cNvSpPr>
          <p:nvPr/>
        </p:nvSpPr>
        <p:spPr bwMode="auto">
          <a:xfrm>
            <a:off x="302963" y="1922459"/>
            <a:ext cx="4587192" cy="858469"/>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R="0" lvl="0" algn="l" defTabSz="914400" rtl="0" eaLnBrk="1" fontAlgn="base" latinLnBrk="0" hangingPunct="1">
              <a:lnSpc>
                <a:spcPct val="100000"/>
              </a:lnSpc>
              <a:spcBef>
                <a:spcPts val="0"/>
              </a:spcBef>
              <a:spcAft>
                <a:spcPts val="0"/>
              </a:spcAft>
              <a:buClrTx/>
              <a:buSzTx/>
              <a:tabLst/>
              <a:defRPr/>
            </a:pPr>
            <a:r>
              <a:rPr kumimoji="0" lang="en-US" sz="2400" b="0" i="0" u="none" strike="noStrike" kern="0" cap="none" spc="0" normalizeH="0" baseline="0" noProof="0" dirty="0" smtClean="0">
                <a:ln>
                  <a:noFill/>
                </a:ln>
                <a:solidFill>
                  <a:schemeClr val="tx1"/>
                </a:solidFill>
                <a:effectLst/>
                <a:uLnTx/>
                <a:uFillTx/>
                <a:latin typeface="+mj-lt"/>
                <a:ea typeface="+mn-ea"/>
              </a:rPr>
              <a:t>Extend our solutions</a:t>
            </a:r>
            <a:r>
              <a:rPr kumimoji="0" lang="en-US" sz="2400" b="0" i="0" u="none" strike="noStrike" kern="0" cap="none" spc="0" normalizeH="0" noProof="0" dirty="0" smtClean="0">
                <a:ln>
                  <a:noFill/>
                </a:ln>
                <a:solidFill>
                  <a:schemeClr val="tx1"/>
                </a:solidFill>
                <a:effectLst/>
                <a:uLnTx/>
                <a:uFillTx/>
                <a:latin typeface="+mj-lt"/>
                <a:ea typeface="+mn-ea"/>
              </a:rPr>
              <a:t> to a broader class of measurement models.</a:t>
            </a:r>
            <a:endParaRPr kumimoji="0" lang="en-US" sz="2400" b="0" i="0" u="none" strike="noStrike" kern="0" cap="none" spc="0" normalizeH="0" baseline="0" noProof="0" dirty="0">
              <a:ln>
                <a:noFill/>
              </a:ln>
              <a:solidFill>
                <a:schemeClr val="tx1"/>
              </a:solidFill>
              <a:effectLst/>
              <a:uLnTx/>
              <a:uFillTx/>
              <a:latin typeface="+mj-lt"/>
              <a:ea typeface="+mn-ea"/>
            </a:endParaRPr>
          </a:p>
        </p:txBody>
      </p:sp>
      <p:sp>
        <p:nvSpPr>
          <p:cNvPr id="20" name="Content Placeholder 2"/>
          <p:cNvSpPr txBox="1">
            <a:spLocks/>
          </p:cNvSpPr>
          <p:nvPr/>
        </p:nvSpPr>
        <p:spPr bwMode="auto">
          <a:xfrm>
            <a:off x="410467" y="3356992"/>
            <a:ext cx="4305549" cy="604217"/>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lvl="0" eaLnBrk="1" hangingPunct="1">
              <a:spcBef>
                <a:spcPts val="0"/>
              </a:spcBef>
              <a:spcAft>
                <a:spcPts val="0"/>
              </a:spcAft>
              <a:defRPr/>
            </a:pPr>
            <a:r>
              <a:rPr lang="en-US" altLang="ko-KR" sz="2000" dirty="0"/>
              <a:t>▪ </a:t>
            </a:r>
            <a:r>
              <a:rPr lang="en-US" sz="2000" kern="0" dirty="0" smtClean="0">
                <a:latin typeface="+mj-lt"/>
              </a:rPr>
              <a:t>Mixture model postulating the  </a:t>
            </a:r>
            <a:br>
              <a:rPr lang="en-US" sz="2000" kern="0" dirty="0" smtClean="0">
                <a:latin typeface="+mj-lt"/>
              </a:rPr>
            </a:br>
            <a:r>
              <a:rPr lang="en-US" sz="2000" kern="0" dirty="0" smtClean="0">
                <a:latin typeface="+mj-lt"/>
              </a:rPr>
              <a:t>  existence of </a:t>
            </a:r>
            <a:r>
              <a:rPr lang="en-US" sz="2000" b="1" kern="0" dirty="0" smtClean="0">
                <a:latin typeface="+mj-lt"/>
              </a:rPr>
              <a:t>multiple ground truths</a:t>
            </a:r>
            <a:endParaRPr kumimoji="0" lang="en-US" sz="2000" b="1" i="0" u="none" strike="noStrike" kern="0" cap="none" spc="0" normalizeH="0" baseline="0" noProof="0" dirty="0">
              <a:ln>
                <a:noFill/>
              </a:ln>
              <a:solidFill>
                <a:schemeClr val="tx1"/>
              </a:solidFill>
              <a:effectLst/>
              <a:uLnTx/>
              <a:uFillTx/>
              <a:latin typeface="+mj-lt"/>
              <a:ea typeface="+mn-ea"/>
            </a:endParaRPr>
          </a:p>
        </p:txBody>
      </p:sp>
      <p:sp>
        <p:nvSpPr>
          <p:cNvPr id="21" name="Content Placeholder 2"/>
          <p:cNvSpPr txBox="1">
            <a:spLocks/>
          </p:cNvSpPr>
          <p:nvPr/>
        </p:nvSpPr>
        <p:spPr bwMode="auto">
          <a:xfrm>
            <a:off x="416719" y="4668431"/>
            <a:ext cx="3420343" cy="340566"/>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lvl="0" eaLnBrk="1" hangingPunct="1">
              <a:spcBef>
                <a:spcPts val="0"/>
              </a:spcBef>
              <a:spcAft>
                <a:spcPts val="0"/>
              </a:spcAft>
              <a:defRPr/>
            </a:pPr>
            <a:r>
              <a:rPr lang="en-US" altLang="ko-KR" sz="2000" dirty="0"/>
              <a:t>▪ </a:t>
            </a:r>
            <a:r>
              <a:rPr lang="en-US" altLang="ko-KR" sz="2000" dirty="0" smtClean="0"/>
              <a:t>List</a:t>
            </a:r>
            <a:r>
              <a:rPr lang="en-US" sz="2000" kern="0" dirty="0" smtClean="0">
                <a:latin typeface="+mj-lt"/>
              </a:rPr>
              <a:t>-wise comparison model</a:t>
            </a:r>
            <a:endParaRPr kumimoji="0" lang="en-US" sz="2000" b="0" i="0" u="none" strike="noStrike" kern="0" cap="none" spc="0" normalizeH="0" baseline="0" noProof="0" dirty="0">
              <a:ln>
                <a:noFill/>
              </a:ln>
              <a:solidFill>
                <a:schemeClr val="tx1"/>
              </a:solidFill>
              <a:effectLst/>
              <a:uLnTx/>
              <a:uFillTx/>
              <a:latin typeface="+mj-lt"/>
              <a:ea typeface="+mn-ea"/>
            </a:endParaRPr>
          </a:p>
        </p:txBody>
      </p:sp>
      <p:sp>
        <p:nvSpPr>
          <p:cNvPr id="28" name="Content Placeholder 2"/>
          <p:cNvSpPr txBox="1">
            <a:spLocks/>
          </p:cNvSpPr>
          <p:nvPr/>
        </p:nvSpPr>
        <p:spPr bwMode="auto">
          <a:xfrm>
            <a:off x="421439" y="5438509"/>
            <a:ext cx="2479519" cy="309605"/>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lvl="0" eaLnBrk="1" hangingPunct="1">
              <a:spcBef>
                <a:spcPts val="0"/>
              </a:spcBef>
              <a:spcAft>
                <a:spcPts val="0"/>
              </a:spcAft>
              <a:defRPr/>
            </a:pPr>
            <a:r>
              <a:rPr lang="en-US" altLang="ko-KR" sz="2000" dirty="0"/>
              <a:t>▪ </a:t>
            </a:r>
            <a:r>
              <a:rPr lang="en-US" sz="2000" kern="0" dirty="0" smtClean="0">
                <a:latin typeface="+mj-lt"/>
              </a:rPr>
              <a:t>Value-based model</a:t>
            </a:r>
            <a:endParaRPr kumimoji="0" lang="en-US" sz="2000" b="0" i="0" u="none" strike="noStrike" kern="0" cap="none" spc="0" normalizeH="0" baseline="0" noProof="0" dirty="0">
              <a:ln>
                <a:noFill/>
              </a:ln>
              <a:solidFill>
                <a:schemeClr val="tx1"/>
              </a:solidFill>
              <a:effectLst/>
              <a:uLnTx/>
              <a:uFillTx/>
              <a:latin typeface="+mj-lt"/>
              <a:ea typeface="+mn-ea"/>
            </a:endParaRPr>
          </a:p>
        </p:txBody>
      </p:sp>
      <p:pic>
        <p:nvPicPr>
          <p:cNvPr id="29" name="Picture 143" descr="TP_tmp"/>
          <p:cNvPicPr>
            <a:picLocks noChangeAspect="1"/>
          </p:cNvPicPr>
          <p:nvPr>
            <p:custDataLst>
              <p:tags r:id="rId2"/>
            </p:custDataLst>
          </p:nvPr>
        </p:nvPicPr>
        <p:blipFill>
          <a:blip r:embed="rId6" cstate="print">
            <a:clrChange>
              <a:clrFrom>
                <a:srgbClr val="FFFFFF"/>
              </a:clrFrom>
              <a:clrTo>
                <a:srgbClr val="FFFFFF">
                  <a:alpha val="0"/>
                </a:srgbClr>
              </a:clrTo>
            </a:clrChange>
          </a:blip>
          <a:stretch>
            <a:fillRect/>
          </a:stretch>
        </p:blipFill>
        <p:spPr bwMode="auto">
          <a:xfrm>
            <a:off x="7085321" y="4839283"/>
            <a:ext cx="201699" cy="201699"/>
          </a:xfrm>
          <a:prstGeom prst="rect">
            <a:avLst/>
          </a:prstGeom>
          <a:noFill/>
          <a:ln/>
          <a:effectLst/>
        </p:spPr>
      </p:pic>
      <p:pic>
        <p:nvPicPr>
          <p:cNvPr id="30" name="Picture 145" descr="TP_tmp"/>
          <p:cNvPicPr>
            <a:picLocks noChangeAspect="1"/>
          </p:cNvPicPr>
          <p:nvPr>
            <p:custDataLst>
              <p:tags r:id="rId3"/>
            </p:custDataLst>
          </p:nvPr>
        </p:nvPicPr>
        <p:blipFill>
          <a:blip r:embed="rId6" cstate="print">
            <a:clrChange>
              <a:clrFrom>
                <a:srgbClr val="FFFFFF"/>
              </a:clrFrom>
              <a:clrTo>
                <a:srgbClr val="FFFFFF">
                  <a:alpha val="0"/>
                </a:srgbClr>
              </a:clrTo>
            </a:clrChange>
          </a:blip>
          <a:stretch>
            <a:fillRect/>
          </a:stretch>
        </p:blipFill>
        <p:spPr bwMode="auto">
          <a:xfrm>
            <a:off x="7977881" y="4848808"/>
            <a:ext cx="201699" cy="201699"/>
          </a:xfrm>
          <a:prstGeom prst="rect">
            <a:avLst/>
          </a:prstGeom>
          <a:noFill/>
          <a:ln/>
          <a:effectLst/>
        </p:spPr>
      </p:pic>
      <p:pic>
        <p:nvPicPr>
          <p:cNvPr id="31" name="Picture 10" descr="http://www.newbrandanalytics.com/blog/wp-content/uploads/2013/03/3-5-stars.png"/>
          <p:cNvPicPr>
            <a:picLocks noChangeAspect="1" noChangeArrowheads="1"/>
          </p:cNvPicPr>
          <p:nvPr/>
        </p:nvPicPr>
        <p:blipFill>
          <a:blip r:embed="rId7" cstate="print"/>
          <a:srcRect/>
          <a:stretch>
            <a:fillRect/>
          </a:stretch>
        </p:blipFill>
        <p:spPr bwMode="auto">
          <a:xfrm>
            <a:off x="7001852" y="5390232"/>
            <a:ext cx="1301750" cy="303471"/>
          </a:xfrm>
          <a:prstGeom prst="rect">
            <a:avLst/>
          </a:prstGeom>
          <a:noFill/>
        </p:spPr>
      </p:pic>
      <p:sp>
        <p:nvSpPr>
          <p:cNvPr id="27" name="Oval 34"/>
          <p:cNvSpPr>
            <a:spLocks noChangeArrowheads="1"/>
          </p:cNvSpPr>
          <p:nvPr/>
        </p:nvSpPr>
        <p:spPr bwMode="auto">
          <a:xfrm>
            <a:off x="5563275" y="2662640"/>
            <a:ext cx="1369698" cy="1716569"/>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pPr>
            <a:r>
              <a:rPr lang="en-US" altLang="ko-KR" b="1" dirty="0" smtClean="0">
                <a:solidFill>
                  <a:srgbClr val="FFFFFF"/>
                </a:solidFill>
                <a:latin typeface="Trebuchet MS"/>
                <a:cs typeface="Trebuchet MS"/>
              </a:rPr>
              <a:t>P</a:t>
            </a:r>
            <a:r>
              <a:rPr lang="en-US" altLang="ko-KR" sz="1400" b="1" dirty="0" smtClean="0">
                <a:solidFill>
                  <a:srgbClr val="FFFFFF"/>
                </a:solidFill>
                <a:latin typeface="Trebuchet MS"/>
                <a:cs typeface="Trebuchet MS"/>
              </a:rPr>
              <a:t>ARTIAL</a:t>
            </a:r>
          </a:p>
          <a:p>
            <a:pPr algn="ctr" defTabSz="823913">
              <a:spcBef>
                <a:spcPts val="0"/>
              </a:spcBef>
            </a:pPr>
            <a:r>
              <a:rPr lang="en-US" altLang="ko-KR" b="1" dirty="0" smtClean="0">
                <a:solidFill>
                  <a:srgbClr val="FFFFFF"/>
                </a:solidFill>
                <a:latin typeface="Trebuchet MS"/>
                <a:cs typeface="Trebuchet MS"/>
              </a:rPr>
              <a:t>S</a:t>
            </a:r>
            <a:r>
              <a:rPr lang="en-US" altLang="ko-KR" sz="1400" b="1" dirty="0" smtClean="0">
                <a:solidFill>
                  <a:srgbClr val="FFFFFF"/>
                </a:solidFill>
                <a:latin typeface="Trebuchet MS"/>
                <a:cs typeface="Trebuchet MS"/>
              </a:rPr>
              <a:t>AMPLE</a:t>
            </a:r>
          </a:p>
        </p:txBody>
      </p:sp>
      <p:cxnSp>
        <p:nvCxnSpPr>
          <p:cNvPr id="7" name="Straight Arrow Connector 44"/>
          <p:cNvCxnSpPr>
            <a:cxnSpLocks noChangeShapeType="1"/>
          </p:cNvCxnSpPr>
          <p:nvPr/>
        </p:nvCxnSpPr>
        <p:spPr bwMode="auto">
          <a:xfrm>
            <a:off x="5200765" y="3035967"/>
            <a:ext cx="494324" cy="0"/>
          </a:xfrm>
          <a:prstGeom prst="straightConnector1">
            <a:avLst/>
          </a:prstGeom>
          <a:solidFill>
            <a:srgbClr val="CCCCCC"/>
          </a:solidFill>
          <a:ln w="19050" cap="flat" cmpd="sng" algn="ctr">
            <a:solidFill>
              <a:schemeClr val="tx1">
                <a:lumMod val="50000"/>
                <a:lumOff val="50000"/>
              </a:schemeClr>
            </a:solidFill>
            <a:prstDash val="solid"/>
            <a:round/>
            <a:headEnd type="none" w="med" len="med"/>
            <a:tailEnd type="stealth" w="med" len="med"/>
          </a:ln>
          <a:effectLst/>
        </p:spPr>
      </p:cxnSp>
      <p:cxnSp>
        <p:nvCxnSpPr>
          <p:cNvPr id="13" name="Straight Arrow Connector 44"/>
          <p:cNvCxnSpPr>
            <a:cxnSpLocks noChangeShapeType="1"/>
          </p:cNvCxnSpPr>
          <p:nvPr/>
        </p:nvCxnSpPr>
        <p:spPr bwMode="auto">
          <a:xfrm>
            <a:off x="5190264" y="3529262"/>
            <a:ext cx="384175" cy="2005"/>
          </a:xfrm>
          <a:prstGeom prst="straightConnector1">
            <a:avLst/>
          </a:prstGeom>
          <a:solidFill>
            <a:srgbClr val="CCCCCC"/>
          </a:solidFill>
          <a:ln w="19050" cap="flat" cmpd="sng" algn="ctr">
            <a:solidFill>
              <a:schemeClr val="tx1">
                <a:lumMod val="50000"/>
                <a:lumOff val="50000"/>
              </a:schemeClr>
            </a:solidFill>
            <a:prstDash val="solid"/>
            <a:round/>
            <a:headEnd type="none" w="med" len="med"/>
            <a:tailEnd type="stealth" w="med" len="med"/>
          </a:ln>
          <a:effectLst/>
        </p:spPr>
      </p:cxnSp>
      <p:cxnSp>
        <p:nvCxnSpPr>
          <p:cNvPr id="15" name="Straight Arrow Connector 44"/>
          <p:cNvCxnSpPr>
            <a:cxnSpLocks noChangeShapeType="1"/>
          </p:cNvCxnSpPr>
          <p:nvPr/>
        </p:nvCxnSpPr>
        <p:spPr bwMode="auto">
          <a:xfrm flipV="1">
            <a:off x="5188757" y="4024561"/>
            <a:ext cx="506332" cy="4764"/>
          </a:xfrm>
          <a:prstGeom prst="straightConnector1">
            <a:avLst/>
          </a:prstGeom>
          <a:solidFill>
            <a:srgbClr val="CCCCCC"/>
          </a:solidFill>
          <a:ln w="19050" cap="flat" cmpd="sng" algn="ctr">
            <a:solidFill>
              <a:schemeClr val="tx1">
                <a:lumMod val="50000"/>
                <a:lumOff val="50000"/>
              </a:schemeClr>
            </a:solidFill>
            <a:prstDash val="solid"/>
            <a:round/>
            <a:headEnd type="none" w="med" len="med"/>
            <a:tailEnd type="stealth" w="med" len="med"/>
          </a:ln>
          <a:effectLst/>
        </p:spPr>
      </p:cxnSp>
      <p:sp>
        <p:nvSpPr>
          <p:cNvPr id="25"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23</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1313091120"/>
      </p:ext>
    </p:extLst>
  </p:cSld>
  <p:clrMapOvr>
    <a:masterClrMapping/>
  </p:clrMapOvr>
  <p:transition spd="med" advTm="815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8" grpId="0"/>
      <p:bldP spid="20" grpId="0"/>
      <p:bldP spid="21"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Impact</a:t>
            </a:r>
            <a:endParaRPr lang="en-US" dirty="0"/>
          </a:p>
        </p:txBody>
      </p:sp>
      <p:sp>
        <p:nvSpPr>
          <p:cNvPr id="3" name="Content Placeholder 2"/>
          <p:cNvSpPr>
            <a:spLocks noGrp="1"/>
          </p:cNvSpPr>
          <p:nvPr>
            <p:ph idx="1"/>
          </p:nvPr>
        </p:nvSpPr>
        <p:spPr>
          <a:xfrm>
            <a:off x="50113" y="1556792"/>
            <a:ext cx="5045631" cy="741444"/>
          </a:xfrm>
        </p:spPr>
        <p:txBody>
          <a:bodyPr/>
          <a:lstStyle/>
          <a:p>
            <a:pPr marL="0" lvl="1" indent="0">
              <a:spcBef>
                <a:spcPts val="0"/>
              </a:spcBef>
              <a:spcAft>
                <a:spcPts val="0"/>
              </a:spcAft>
              <a:buNone/>
            </a:pPr>
            <a:r>
              <a:rPr lang="en-US" altLang="ko-KR" sz="2400" dirty="0" smtClean="0"/>
              <a:t>Our algorithms will provide</a:t>
            </a:r>
          </a:p>
          <a:p>
            <a:pPr marL="0" lvl="1" indent="0">
              <a:spcBef>
                <a:spcPts val="0"/>
              </a:spcBef>
              <a:spcAft>
                <a:spcPts val="0"/>
              </a:spcAft>
              <a:buNone/>
            </a:pPr>
            <a:r>
              <a:rPr lang="en-US" altLang="ko-KR" sz="2400" b="1" dirty="0" smtClean="0"/>
              <a:t>online recommendation services</a:t>
            </a:r>
            <a:endParaRPr lang="en-US" altLang="ko-KR" sz="2400" dirty="0" smtClean="0"/>
          </a:p>
        </p:txBody>
      </p:sp>
      <p:sp>
        <p:nvSpPr>
          <p:cNvPr id="7" name="Content Placeholder 2"/>
          <p:cNvSpPr txBox="1">
            <a:spLocks/>
          </p:cNvSpPr>
          <p:nvPr/>
        </p:nvSpPr>
        <p:spPr bwMode="auto">
          <a:xfrm>
            <a:off x="50113" y="4365104"/>
            <a:ext cx="4818177" cy="38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p>
            <a:pPr marL="0" marR="0" lvl="1" algn="l" defTabSz="914400" rtl="0" eaLnBrk="0" fontAlgn="base" latinLnBrk="0" hangingPunct="0">
              <a:lnSpc>
                <a:spcPct val="100000"/>
              </a:lnSpc>
              <a:spcBef>
                <a:spcPts val="0"/>
              </a:spcBef>
              <a:spcAft>
                <a:spcPts val="0"/>
              </a:spcAft>
              <a:buClrTx/>
              <a:buSzTx/>
              <a:tabLst/>
              <a:defRPr/>
            </a:pPr>
            <a:r>
              <a:rPr kumimoji="0" lang="en-US" sz="2400" b="0" i="0" u="none" strike="noStrike" kern="0" cap="none" spc="0" normalizeH="0" baseline="0" noProof="0" dirty="0" smtClean="0">
                <a:ln>
                  <a:noFill/>
                </a:ln>
                <a:solidFill>
                  <a:schemeClr val="tx1"/>
                </a:solidFill>
                <a:effectLst/>
                <a:uLnTx/>
                <a:uFillTx/>
                <a:latin typeface="+mn-lt"/>
                <a:cs typeface="+mn-cs"/>
              </a:rPr>
              <a:t>Broader applications: </a:t>
            </a:r>
            <a:endParaRPr kumimoji="0" lang="en-US" sz="2400" b="1" i="0" u="none" strike="noStrike" kern="0" cap="none" spc="0" normalizeH="0" baseline="0" noProof="0" dirty="0" smtClean="0">
              <a:ln>
                <a:noFill/>
              </a:ln>
              <a:solidFill>
                <a:schemeClr val="tx1"/>
              </a:solidFill>
              <a:effectLst/>
              <a:uLnTx/>
              <a:uFillTx/>
              <a:latin typeface="+mn-lt"/>
              <a:cs typeface="+mn-cs"/>
            </a:endParaRPr>
          </a:p>
        </p:txBody>
      </p:sp>
      <p:sp>
        <p:nvSpPr>
          <p:cNvPr id="53" name="TextBox 52"/>
          <p:cNvSpPr txBox="1"/>
          <p:nvPr/>
        </p:nvSpPr>
        <p:spPr>
          <a:xfrm>
            <a:off x="7159621" y="2643127"/>
            <a:ext cx="2052405" cy="830997"/>
          </a:xfrm>
          <a:prstGeom prst="rect">
            <a:avLst/>
          </a:prstGeom>
          <a:noFill/>
        </p:spPr>
        <p:txBody>
          <a:bodyPr wrap="square" rtlCol="0">
            <a:spAutoFit/>
          </a:bodyPr>
          <a:lstStyle/>
          <a:p>
            <a:pPr algn="ctr"/>
            <a:r>
              <a:rPr lang="en-US" sz="1600" dirty="0" smtClean="0">
                <a:latin typeface="Gill Sans MT" panose="020B0502020104020203" pitchFamily="34" charset="0"/>
              </a:rPr>
              <a:t>I</a:t>
            </a:r>
            <a:r>
              <a:rPr lang="en-US" sz="1400" dirty="0" smtClean="0">
                <a:latin typeface="Gill Sans MT" panose="020B0502020104020203" pitchFamily="34" charset="0"/>
              </a:rPr>
              <a:t>TEMS </a:t>
            </a:r>
            <a:r>
              <a:rPr lang="en-US" sz="1600" dirty="0" smtClean="0">
                <a:latin typeface="Gill Sans MT" panose="020B0502020104020203" pitchFamily="34" charset="0"/>
              </a:rPr>
              <a:t>I</a:t>
            </a:r>
            <a:r>
              <a:rPr lang="en-US" sz="1400" dirty="0" smtClean="0">
                <a:latin typeface="Gill Sans MT" panose="020B0502020104020203" pitchFamily="34" charset="0"/>
              </a:rPr>
              <a:t>NFO </a:t>
            </a:r>
          </a:p>
          <a:p>
            <a:pPr algn="ctr"/>
            <a:r>
              <a:rPr lang="en-US" sz="1600" b="1" dirty="0" smtClean="0">
                <a:latin typeface="Gill Sans MT" panose="020B0502020104020203" pitchFamily="34" charset="0"/>
              </a:rPr>
              <a:t>A</a:t>
            </a:r>
            <a:r>
              <a:rPr lang="en-US" sz="1400" b="1" dirty="0" smtClean="0">
                <a:latin typeface="Gill Sans MT" panose="020B0502020104020203" pitchFamily="34" charset="0"/>
              </a:rPr>
              <a:t>GGREGATION</a:t>
            </a:r>
          </a:p>
          <a:p>
            <a:pPr algn="ctr"/>
            <a:r>
              <a:rPr lang="en-US" sz="1400" dirty="0" smtClean="0">
                <a:latin typeface="Gill Sans MT" panose="020B0502020104020203" pitchFamily="34" charset="0"/>
              </a:rPr>
              <a:t>(</a:t>
            </a:r>
            <a:r>
              <a:rPr lang="en-US" sz="1600" dirty="0" smtClean="0">
                <a:latin typeface="Gill Sans MT" panose="020B0502020104020203" pitchFamily="34" charset="0"/>
              </a:rPr>
              <a:t>E</a:t>
            </a:r>
            <a:r>
              <a:rPr lang="en-US" sz="1400" dirty="0" smtClean="0">
                <a:latin typeface="Gill Sans MT" panose="020B0502020104020203" pitchFamily="34" charset="0"/>
              </a:rPr>
              <a:t>X: </a:t>
            </a:r>
            <a:r>
              <a:rPr lang="en-US" sz="1600" dirty="0" smtClean="0">
                <a:latin typeface="Gill Sans MT" panose="020B0502020104020203" pitchFamily="34" charset="0"/>
              </a:rPr>
              <a:t>N</a:t>
            </a:r>
            <a:r>
              <a:rPr lang="en-US" sz="1400" dirty="0" smtClean="0">
                <a:latin typeface="Gill Sans MT" panose="020B0502020104020203" pitchFamily="34" charset="0"/>
              </a:rPr>
              <a:t>EWS)</a:t>
            </a:r>
            <a:endParaRPr lang="en-US" sz="1400" dirty="0">
              <a:latin typeface="Gill Sans MT" panose="020B0502020104020203" pitchFamily="34" charset="0"/>
            </a:endParaRPr>
          </a:p>
        </p:txBody>
      </p:sp>
      <p:sp>
        <p:nvSpPr>
          <p:cNvPr id="54" name="모서리가 둥근 직사각형 53"/>
          <p:cNvSpPr/>
          <p:nvPr/>
        </p:nvSpPr>
        <p:spPr>
          <a:xfrm>
            <a:off x="5006423" y="4102017"/>
            <a:ext cx="3609123" cy="490987"/>
          </a:xfrm>
          <a:prstGeom prst="roundRect">
            <a:avLst/>
          </a:prstGeom>
          <a:solidFill>
            <a:srgbClr val="006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ntent Placeholder 2"/>
          <p:cNvSpPr txBox="1">
            <a:spLocks/>
          </p:cNvSpPr>
          <p:nvPr/>
        </p:nvSpPr>
        <p:spPr bwMode="auto">
          <a:xfrm>
            <a:off x="4987951" y="4152634"/>
            <a:ext cx="3642196" cy="486466"/>
          </a:xfrm>
          <a:prstGeom prst="rect">
            <a:avLst/>
          </a:prstGeom>
          <a:noFill/>
          <a:ln w="9525">
            <a:noFill/>
            <a:miter lim="800000"/>
            <a:headEnd/>
            <a:tailEnd/>
          </a:ln>
        </p:spPr>
        <p:txBody>
          <a:bodyPr lIns="91434" tIns="45717" rIns="91434" bIns="45717"/>
          <a:lstStyle/>
          <a:p>
            <a:pPr marL="174625" indent="-174625" algn="ctr" eaLnBrk="0" latinLnBrk="0" hangingPunct="0">
              <a:spcBef>
                <a:spcPct val="20000"/>
              </a:spcBef>
              <a:defRPr/>
            </a:pPr>
            <a:r>
              <a:rPr kumimoji="0" lang="en-US" sz="2000" b="1" kern="0" dirty="0" smtClean="0">
                <a:solidFill>
                  <a:srgbClr val="FFFFFF"/>
                </a:solidFill>
                <a:latin typeface="Gill Sans MT" panose="020B0502020104020203" pitchFamily="34" charset="0"/>
                <a:ea typeface="굴림" charset="-127"/>
              </a:rPr>
              <a:t>R</a:t>
            </a:r>
            <a:r>
              <a:rPr kumimoji="0" lang="en-US" sz="1600" b="1" kern="0" dirty="0" smtClean="0">
                <a:solidFill>
                  <a:srgbClr val="FFFFFF"/>
                </a:solidFill>
                <a:latin typeface="Gill Sans MT" panose="020B0502020104020203" pitchFamily="34" charset="0"/>
                <a:ea typeface="굴림" charset="-127"/>
              </a:rPr>
              <a:t>EAL</a:t>
            </a:r>
            <a:r>
              <a:rPr kumimoji="0" lang="en-US" sz="2000" b="1" kern="0" dirty="0" smtClean="0">
                <a:solidFill>
                  <a:srgbClr val="FFFFFF"/>
                </a:solidFill>
                <a:latin typeface="Gill Sans MT" panose="020B0502020104020203" pitchFamily="34" charset="0"/>
                <a:ea typeface="굴림" charset="-127"/>
              </a:rPr>
              <a:t>-</a:t>
            </a:r>
            <a:r>
              <a:rPr kumimoji="0" lang="en-US" sz="1600" b="1" kern="0" dirty="0" smtClean="0">
                <a:solidFill>
                  <a:srgbClr val="FFFFFF"/>
                </a:solidFill>
                <a:latin typeface="Gill Sans MT" panose="020B0502020104020203" pitchFamily="34" charset="0"/>
                <a:ea typeface="굴림" charset="-127"/>
              </a:rPr>
              <a:t>TIME</a:t>
            </a:r>
            <a:r>
              <a:rPr kumimoji="0" lang="en-US" sz="2000" b="1" kern="0" dirty="0" smtClean="0">
                <a:solidFill>
                  <a:srgbClr val="FFFFFF"/>
                </a:solidFill>
                <a:latin typeface="Gill Sans MT" panose="020B0502020104020203" pitchFamily="34" charset="0"/>
                <a:ea typeface="굴림" charset="-127"/>
              </a:rPr>
              <a:t> T</a:t>
            </a:r>
            <a:r>
              <a:rPr kumimoji="0" lang="en-US" sz="1600" b="1" kern="0" dirty="0" smtClean="0">
                <a:solidFill>
                  <a:srgbClr val="FFFFFF"/>
                </a:solidFill>
                <a:latin typeface="Gill Sans MT" panose="020B0502020104020203" pitchFamily="34" charset="0"/>
                <a:ea typeface="굴림" charset="-127"/>
              </a:rPr>
              <a:t>OP-</a:t>
            </a:r>
            <a:r>
              <a:rPr kumimoji="0" lang="en-US" sz="2000" b="1" i="1" kern="0" dirty="0" smtClean="0">
                <a:solidFill>
                  <a:srgbClr val="FFFFFF"/>
                </a:solidFill>
                <a:latin typeface="Gill Sans MT" panose="020B0502020104020203" pitchFamily="34" charset="0"/>
                <a:ea typeface="굴림" charset="-127"/>
              </a:rPr>
              <a:t>K</a:t>
            </a:r>
            <a:r>
              <a:rPr lang="en-US" sz="2000" b="1" kern="0" dirty="0" smtClean="0">
                <a:solidFill>
                  <a:srgbClr val="FFFFFF"/>
                </a:solidFill>
                <a:latin typeface="Gill Sans MT" panose="020B0502020104020203" pitchFamily="34" charset="0"/>
                <a:ea typeface="굴림" charset="-127"/>
              </a:rPr>
              <a:t> </a:t>
            </a:r>
            <a:r>
              <a:rPr kumimoji="0" lang="en-US" sz="2000" b="1" kern="0" dirty="0" smtClean="0">
                <a:solidFill>
                  <a:srgbClr val="FFFFFF"/>
                </a:solidFill>
                <a:latin typeface="Gill Sans MT" panose="020B0502020104020203" pitchFamily="34" charset="0"/>
                <a:ea typeface="굴림" charset="-127"/>
              </a:rPr>
              <a:t>R</a:t>
            </a:r>
            <a:r>
              <a:rPr kumimoji="0" lang="en-US" sz="1600" b="1" kern="0" dirty="0" smtClean="0">
                <a:solidFill>
                  <a:srgbClr val="FFFFFF"/>
                </a:solidFill>
                <a:latin typeface="Gill Sans MT" panose="020B0502020104020203" pitchFamily="34" charset="0"/>
                <a:ea typeface="굴림" charset="-127"/>
              </a:rPr>
              <a:t>ANKING</a:t>
            </a:r>
            <a:endParaRPr kumimoji="0" lang="en-US" sz="1600" b="1" kern="0" dirty="0">
              <a:solidFill>
                <a:srgbClr val="FFFFFF"/>
              </a:solidFill>
              <a:latin typeface="Gill Sans MT" panose="020B0502020104020203" pitchFamily="34" charset="0"/>
              <a:ea typeface="굴림" charset="-127"/>
            </a:endParaRPr>
          </a:p>
        </p:txBody>
      </p:sp>
      <p:cxnSp>
        <p:nvCxnSpPr>
          <p:cNvPr id="56" name="직선 화살표 연결선 55"/>
          <p:cNvCxnSpPr/>
          <p:nvPr/>
        </p:nvCxnSpPr>
        <p:spPr>
          <a:xfrm>
            <a:off x="6810985" y="3825622"/>
            <a:ext cx="0" cy="199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7" name="그림 56"/>
          <p:cNvPicPr>
            <a:picLocks noChangeAspect="1"/>
          </p:cNvPicPr>
          <p:nvPr/>
        </p:nvPicPr>
        <p:blipFill rotWithShape="1">
          <a:blip r:embed="rId4" cstate="print">
            <a:extLst>
              <a:ext uri="{28A0092B-C50C-407E-A947-70E740481C1C}">
                <a14:useLocalDpi xmlns="" xmlns:a14="http://schemas.microsoft.com/office/drawing/2010/main" val="0"/>
              </a:ext>
            </a:extLst>
          </a:blip>
          <a:srcRect b="12634"/>
          <a:stretch/>
        </p:blipFill>
        <p:spPr>
          <a:xfrm>
            <a:off x="6399375" y="2945111"/>
            <a:ext cx="823219" cy="793247"/>
          </a:xfrm>
          <a:prstGeom prst="rect">
            <a:avLst/>
          </a:prstGeom>
        </p:spPr>
      </p:pic>
      <p:pic>
        <p:nvPicPr>
          <p:cNvPr id="58" name="그림 57"/>
          <p:cNvPicPr>
            <a:picLocks noChangeAspect="1"/>
          </p:cNvPicPr>
          <p:nvPr/>
        </p:nvPicPr>
        <p:blipFill>
          <a:blip r:embed="rId5" cstate="print"/>
          <a:stretch>
            <a:fillRect/>
          </a:stretch>
        </p:blipFill>
        <p:spPr>
          <a:xfrm>
            <a:off x="4772471" y="3411815"/>
            <a:ext cx="1768368" cy="350782"/>
          </a:xfrm>
          <a:prstGeom prst="rect">
            <a:avLst/>
          </a:prstGeom>
        </p:spPr>
      </p:pic>
      <p:sp>
        <p:nvSpPr>
          <p:cNvPr id="59" name="TextBox 58"/>
          <p:cNvSpPr txBox="1"/>
          <p:nvPr/>
        </p:nvSpPr>
        <p:spPr>
          <a:xfrm>
            <a:off x="5044264" y="3370090"/>
            <a:ext cx="1363834" cy="369332"/>
          </a:xfrm>
          <a:prstGeom prst="rect">
            <a:avLst/>
          </a:prstGeom>
          <a:noFill/>
        </p:spPr>
        <p:txBody>
          <a:bodyPr wrap="square" rtlCol="0">
            <a:spAutoFit/>
          </a:bodyPr>
          <a:lstStyle/>
          <a:p>
            <a:r>
              <a:rPr lang="en-US" b="1" dirty="0" smtClean="0">
                <a:latin typeface="Gill Sans MT" panose="020B0502020104020203" pitchFamily="34" charset="0"/>
              </a:rPr>
              <a:t>Q</a:t>
            </a:r>
            <a:r>
              <a:rPr lang="en-US" sz="1400" b="1" dirty="0" smtClean="0">
                <a:latin typeface="Gill Sans MT" panose="020B0502020104020203" pitchFamily="34" charset="0"/>
              </a:rPr>
              <a:t>UERY</a:t>
            </a:r>
            <a:endParaRPr lang="en-US" sz="1400" b="1" dirty="0">
              <a:latin typeface="Gill Sans MT" panose="020B0502020104020203" pitchFamily="34" charset="0"/>
            </a:endParaRPr>
          </a:p>
        </p:txBody>
      </p:sp>
      <p:cxnSp>
        <p:nvCxnSpPr>
          <p:cNvPr id="60" name="직선 화살표 연결선 59"/>
          <p:cNvCxnSpPr/>
          <p:nvPr/>
        </p:nvCxnSpPr>
        <p:spPr>
          <a:xfrm>
            <a:off x="6811182" y="2726196"/>
            <a:ext cx="0" cy="199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1" name="그림 6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879357" y="1436461"/>
            <a:ext cx="1818409" cy="1225608"/>
          </a:xfrm>
          <a:prstGeom prst="rect">
            <a:avLst/>
          </a:prstGeom>
        </p:spPr>
      </p:pic>
      <p:pic>
        <p:nvPicPr>
          <p:cNvPr id="62" name="그림 61"/>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939541" y="1444812"/>
            <a:ext cx="1811915" cy="1207944"/>
          </a:xfrm>
          <a:prstGeom prst="rect">
            <a:avLst/>
          </a:prstGeom>
        </p:spPr>
      </p:pic>
      <p:pic>
        <p:nvPicPr>
          <p:cNvPr id="63" name="그림 62"/>
          <p:cNvPicPr>
            <a:picLocks noChangeAspect="1"/>
          </p:cNvPicPr>
          <p:nvPr/>
        </p:nvPicPr>
        <p:blipFill>
          <a:blip r:embed="rId8" cstate="print"/>
          <a:stretch>
            <a:fillRect/>
          </a:stretch>
        </p:blipFill>
        <p:spPr>
          <a:xfrm>
            <a:off x="5468417" y="4940382"/>
            <a:ext cx="2188388" cy="1440946"/>
          </a:xfrm>
          <a:prstGeom prst="rect">
            <a:avLst/>
          </a:prstGeom>
        </p:spPr>
      </p:pic>
      <p:cxnSp>
        <p:nvCxnSpPr>
          <p:cNvPr id="64" name="직선 화살표 연결선 63"/>
          <p:cNvCxnSpPr/>
          <p:nvPr/>
        </p:nvCxnSpPr>
        <p:spPr>
          <a:xfrm>
            <a:off x="6809062" y="4666133"/>
            <a:ext cx="0" cy="1993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7449623" y="5517232"/>
            <a:ext cx="1793272" cy="369332"/>
          </a:xfrm>
          <a:prstGeom prst="rect">
            <a:avLst/>
          </a:prstGeom>
          <a:noFill/>
        </p:spPr>
        <p:txBody>
          <a:bodyPr wrap="square" rtlCol="0">
            <a:spAutoFit/>
          </a:bodyPr>
          <a:lstStyle/>
          <a:p>
            <a:pPr algn="ctr"/>
            <a:r>
              <a:rPr lang="en-US" b="1" dirty="0" smtClean="0">
                <a:latin typeface="Gill Sans MT" panose="020B0502020104020203" pitchFamily="34" charset="0"/>
              </a:rPr>
              <a:t>T</a:t>
            </a:r>
            <a:r>
              <a:rPr lang="en-US" sz="1600" b="1" dirty="0" smtClean="0">
                <a:latin typeface="Gill Sans MT" panose="020B0502020104020203" pitchFamily="34" charset="0"/>
              </a:rPr>
              <a:t>OP-</a:t>
            </a:r>
            <a:r>
              <a:rPr lang="en-US" b="1" i="1" dirty="0" smtClean="0">
                <a:latin typeface="Gill Sans MT" panose="020B0502020104020203" pitchFamily="34" charset="0"/>
              </a:rPr>
              <a:t>K</a:t>
            </a:r>
            <a:r>
              <a:rPr lang="en-US" sz="1600" b="1" dirty="0" smtClean="0">
                <a:latin typeface="Gill Sans MT" panose="020B0502020104020203" pitchFamily="34" charset="0"/>
              </a:rPr>
              <a:t> </a:t>
            </a:r>
            <a:r>
              <a:rPr lang="en-US" dirty="0" smtClean="0">
                <a:latin typeface="Gill Sans MT" panose="020B0502020104020203" pitchFamily="34" charset="0"/>
              </a:rPr>
              <a:t>I</a:t>
            </a:r>
            <a:r>
              <a:rPr lang="en-US" sz="1600" dirty="0" smtClean="0">
                <a:latin typeface="Gill Sans MT" panose="020B0502020104020203" pitchFamily="34" charset="0"/>
              </a:rPr>
              <a:t>TEMS</a:t>
            </a:r>
            <a:endParaRPr lang="en-US" sz="1600" dirty="0">
              <a:latin typeface="Gill Sans MT" panose="020B0502020104020203" pitchFamily="34" charset="0"/>
            </a:endParaRPr>
          </a:p>
        </p:txBody>
      </p:sp>
      <p:sp>
        <p:nvSpPr>
          <p:cNvPr id="66" name="Content Placeholder 2"/>
          <p:cNvSpPr txBox="1">
            <a:spLocks/>
          </p:cNvSpPr>
          <p:nvPr/>
        </p:nvSpPr>
        <p:spPr bwMode="auto">
          <a:xfrm>
            <a:off x="669811" y="2564904"/>
            <a:ext cx="2029981" cy="333514"/>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L="342900" indent="-342900">
              <a:spcBef>
                <a:spcPts val="0"/>
              </a:spcBef>
              <a:buFont typeface="Arial" panose="020B0604020202020204" pitchFamily="34" charset="0"/>
              <a:buChar char="•"/>
              <a:defRPr/>
            </a:pPr>
            <a:r>
              <a:rPr kumimoji="0" lang="en-US" altLang="ko-KR" sz="2000" kern="0" dirty="0" smtClean="0"/>
              <a:t>Aggregation</a:t>
            </a:r>
            <a:endParaRPr kumimoji="0" lang="en-US" altLang="ko-KR" sz="500" kern="0" dirty="0"/>
          </a:p>
        </p:txBody>
      </p:sp>
      <p:sp>
        <p:nvSpPr>
          <p:cNvPr id="67" name="Content Placeholder 2"/>
          <p:cNvSpPr txBox="1">
            <a:spLocks/>
          </p:cNvSpPr>
          <p:nvPr/>
        </p:nvSpPr>
        <p:spPr bwMode="auto">
          <a:xfrm>
            <a:off x="721351" y="5021802"/>
            <a:ext cx="4426713" cy="656270"/>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L="342900" indent="-342900">
              <a:spcBef>
                <a:spcPts val="0"/>
              </a:spcBef>
              <a:buFont typeface="Arial" panose="020B0604020202020204" pitchFamily="34" charset="0"/>
              <a:buChar char="•"/>
              <a:defRPr/>
            </a:pPr>
            <a:r>
              <a:rPr kumimoji="0" lang="en-US" altLang="ko-KR" sz="2000" kern="0" dirty="0" smtClean="0"/>
              <a:t>Google’s new search engine</a:t>
            </a:r>
            <a:br>
              <a:rPr kumimoji="0" lang="en-US" altLang="ko-KR" sz="2000" kern="0" dirty="0" smtClean="0"/>
            </a:br>
            <a:r>
              <a:rPr kumimoji="0" lang="en-US" altLang="ko-KR" sz="2000" kern="0" dirty="0" smtClean="0"/>
              <a:t>(Trending topics on Twitter)</a:t>
            </a:r>
            <a:endParaRPr kumimoji="0" lang="en-US" altLang="ko-KR" sz="2000" kern="0" dirty="0"/>
          </a:p>
        </p:txBody>
      </p:sp>
      <p:sp>
        <p:nvSpPr>
          <p:cNvPr id="23" name="Content Placeholder 2"/>
          <p:cNvSpPr txBox="1">
            <a:spLocks/>
          </p:cNvSpPr>
          <p:nvPr/>
        </p:nvSpPr>
        <p:spPr bwMode="auto">
          <a:xfrm>
            <a:off x="669812" y="2954293"/>
            <a:ext cx="4044329" cy="334263"/>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L="342900" indent="-342900">
              <a:spcBef>
                <a:spcPts val="0"/>
              </a:spcBef>
              <a:buFont typeface="Arial" panose="020B0604020202020204" pitchFamily="34" charset="0"/>
              <a:buChar char="•"/>
              <a:defRPr/>
            </a:pPr>
            <a:r>
              <a:rPr kumimoji="0" lang="en-US" altLang="ko-KR" sz="2000" kern="0" dirty="0" smtClean="0"/>
              <a:t>Filtering</a:t>
            </a:r>
            <a:endParaRPr kumimoji="0" lang="en-US" altLang="ko-KR" sz="2000" kern="0" dirty="0"/>
          </a:p>
        </p:txBody>
      </p:sp>
      <p:sp>
        <p:nvSpPr>
          <p:cNvPr id="24" name="Content Placeholder 2"/>
          <p:cNvSpPr txBox="1">
            <a:spLocks/>
          </p:cNvSpPr>
          <p:nvPr/>
        </p:nvSpPr>
        <p:spPr bwMode="auto">
          <a:xfrm>
            <a:off x="721350" y="5761975"/>
            <a:ext cx="4426713" cy="619353"/>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L="342900" indent="-342900">
              <a:spcBef>
                <a:spcPts val="0"/>
              </a:spcBef>
              <a:buFont typeface="Arial" panose="020B0604020202020204" pitchFamily="34" charset="0"/>
              <a:buChar char="•"/>
              <a:defRPr/>
            </a:pPr>
            <a:r>
              <a:rPr kumimoji="0" lang="en-US" altLang="ko-KR" sz="2000" kern="0" dirty="0" smtClean="0"/>
              <a:t>Caching</a:t>
            </a:r>
            <a:br>
              <a:rPr kumimoji="0" lang="en-US" altLang="ko-KR" sz="2000" kern="0" dirty="0" smtClean="0"/>
            </a:br>
            <a:r>
              <a:rPr kumimoji="0" lang="en-US" altLang="ko-KR" sz="2000" kern="0" dirty="0" smtClean="0"/>
              <a:t>(Fast </a:t>
            </a:r>
            <a:r>
              <a:rPr kumimoji="0" lang="en-US" altLang="ko-KR" sz="2000" kern="0" dirty="0"/>
              <a:t>contents delivery </a:t>
            </a:r>
            <a:r>
              <a:rPr kumimoji="0" lang="en-US" altLang="ko-KR" sz="2000" kern="0" dirty="0" smtClean="0"/>
              <a:t>services)</a:t>
            </a:r>
            <a:endParaRPr kumimoji="0" lang="en-US" altLang="ko-KR" sz="2000" kern="0" dirty="0"/>
          </a:p>
        </p:txBody>
      </p:sp>
      <p:sp>
        <p:nvSpPr>
          <p:cNvPr id="26" name="Content Placeholder 2"/>
          <p:cNvSpPr txBox="1">
            <a:spLocks/>
          </p:cNvSpPr>
          <p:nvPr/>
        </p:nvSpPr>
        <p:spPr bwMode="auto">
          <a:xfrm>
            <a:off x="669810" y="3344431"/>
            <a:ext cx="4044329" cy="334263"/>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L="342900" indent="-342900">
              <a:spcBef>
                <a:spcPts val="0"/>
              </a:spcBef>
              <a:buFont typeface="Arial" panose="020B0604020202020204" pitchFamily="34" charset="0"/>
              <a:buChar char="•"/>
              <a:defRPr/>
            </a:pPr>
            <a:r>
              <a:rPr kumimoji="0" lang="en-US" altLang="ko-KR" sz="2000" kern="0" dirty="0" smtClean="0"/>
              <a:t>Top-</a:t>
            </a:r>
            <a:r>
              <a:rPr kumimoji="0" lang="en-US" altLang="ko-KR" sz="2000" i="1" kern="0" dirty="0" smtClean="0"/>
              <a:t>K</a:t>
            </a:r>
            <a:r>
              <a:rPr kumimoji="0" lang="en-US" altLang="ko-KR" sz="2000" kern="0" dirty="0" smtClean="0"/>
              <a:t> ranking</a:t>
            </a:r>
            <a:endParaRPr kumimoji="0" lang="en-US" altLang="ko-KR" sz="2000" kern="0" dirty="0"/>
          </a:p>
        </p:txBody>
      </p:sp>
      <p:sp>
        <p:nvSpPr>
          <p:cNvPr id="28" name="Rectangle 27"/>
          <p:cNvSpPr/>
          <p:nvPr/>
        </p:nvSpPr>
        <p:spPr>
          <a:xfrm>
            <a:off x="2699792" y="3316922"/>
            <a:ext cx="1785259" cy="400110"/>
          </a:xfrm>
          <a:prstGeom prst="rect">
            <a:avLst/>
          </a:prstGeom>
        </p:spPr>
        <p:txBody>
          <a:bodyPr wrap="square">
            <a:spAutoFit/>
          </a:bodyPr>
          <a:lstStyle/>
          <a:p>
            <a:pPr marL="0" lvl="1">
              <a:spcBef>
                <a:spcPts val="0"/>
              </a:spcBef>
              <a:defRPr/>
            </a:pPr>
            <a:r>
              <a:rPr kumimoji="0" lang="en-US" altLang="ko-KR" sz="2000" kern="0" dirty="0" smtClean="0"/>
              <a:t>(</a:t>
            </a:r>
            <a:r>
              <a:rPr kumimoji="0" lang="en-US" altLang="ko-KR" sz="2000" kern="0" dirty="0" smtClean="0">
                <a:solidFill>
                  <a:schemeClr val="accent2"/>
                </a:solidFill>
              </a:rPr>
              <a:t>key enabler</a:t>
            </a:r>
            <a:r>
              <a:rPr kumimoji="0" lang="en-US" altLang="ko-KR" sz="2000" kern="0" dirty="0" smtClean="0"/>
              <a:t>)</a:t>
            </a:r>
            <a:endParaRPr kumimoji="0" lang="en-US" altLang="ko-KR" sz="800" kern="0" dirty="0" smtClean="0"/>
          </a:p>
        </p:txBody>
      </p:sp>
      <p:sp>
        <p:nvSpPr>
          <p:cNvPr id="25"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24</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3082252182"/>
      </p:ext>
    </p:extLst>
  </p:cSld>
  <p:clrMapOvr>
    <a:masterClrMapping/>
  </p:clrMapOvr>
  <p:transition spd="med" advTm="11820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animBg="1"/>
      <p:bldP spid="55" grpId="0"/>
      <p:bldP spid="59" grpId="0"/>
      <p:bldP spid="65" grpId="0"/>
      <p:bldP spid="66" grpId="0"/>
      <p:bldP spid="67" grpId="0"/>
      <p:bldP spid="23" grpId="0"/>
      <p:bldP spid="24" grpId="0"/>
      <p:bldP spid="26"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ko-KR" smtClean="0">
                <a:ea typeface="굴림" charset="-127"/>
              </a:rPr>
              <a:t>Conclusion</a:t>
            </a:r>
            <a:endParaRPr lang="ko-KR" altLang="en-US" smtClean="0">
              <a:ea typeface="굴림" charset="-127"/>
            </a:endParaRPr>
          </a:p>
        </p:txBody>
      </p:sp>
      <p:sp>
        <p:nvSpPr>
          <p:cNvPr id="3" name="Content Placeholder 2"/>
          <p:cNvSpPr>
            <a:spLocks noGrp="1"/>
          </p:cNvSpPr>
          <p:nvPr>
            <p:ph idx="1"/>
          </p:nvPr>
        </p:nvSpPr>
        <p:spPr>
          <a:xfrm>
            <a:off x="323850" y="1219200"/>
            <a:ext cx="8782050" cy="4441825"/>
          </a:xfrm>
        </p:spPr>
        <p:txBody>
          <a:bodyPr/>
          <a:lstStyle/>
          <a:p>
            <a:r>
              <a:rPr lang="en-US" altLang="ko-KR" dirty="0" smtClean="0">
                <a:ea typeface="굴림" charset="-127"/>
              </a:rPr>
              <a:t>Explored </a:t>
            </a:r>
            <a:r>
              <a:rPr lang="en-US" altLang="ko-KR" b="1" dirty="0" smtClean="0">
                <a:ea typeface="굴림" charset="-127"/>
              </a:rPr>
              <a:t>top-</a:t>
            </a:r>
            <a:r>
              <a:rPr lang="en-US" altLang="ko-KR" b="1" i="1" dirty="0" smtClean="0">
                <a:ea typeface="굴림" charset="-127"/>
              </a:rPr>
              <a:t>K</a:t>
            </a:r>
            <a:r>
              <a:rPr lang="en-US" altLang="ko-KR" b="1" dirty="0" smtClean="0">
                <a:ea typeface="굴림" charset="-127"/>
              </a:rPr>
              <a:t> ranking </a:t>
            </a:r>
            <a:r>
              <a:rPr lang="en-US" altLang="ko-KR" dirty="0" smtClean="0">
                <a:ea typeface="굴림" charset="-127"/>
              </a:rPr>
              <a:t>for a </a:t>
            </a:r>
            <a:r>
              <a:rPr lang="en-US" altLang="ko-KR" dirty="0" err="1" smtClean="0">
                <a:ea typeface="굴림" charset="-127"/>
              </a:rPr>
              <a:t>pairwise</a:t>
            </a:r>
            <a:r>
              <a:rPr lang="en-US" altLang="ko-KR" dirty="0" smtClean="0">
                <a:ea typeface="굴림" charset="-127"/>
              </a:rPr>
              <a:t> measurement model.</a:t>
            </a:r>
            <a:endParaRPr lang="en-US" altLang="ko-KR" dirty="0" smtClean="0">
              <a:ea typeface="굴림" charset="-127"/>
            </a:endParaRPr>
          </a:p>
          <a:p>
            <a:endParaRPr lang="en-US" altLang="ko-KR" dirty="0" smtClean="0">
              <a:ea typeface="굴림" charset="-127"/>
            </a:endParaRPr>
          </a:p>
          <a:p>
            <a:r>
              <a:rPr lang="en-US" altLang="ko-KR" dirty="0" smtClean="0">
                <a:ea typeface="굴림" charset="-127"/>
              </a:rPr>
              <a:t>Characterized </a:t>
            </a:r>
            <a:r>
              <a:rPr lang="en-US" altLang="ko-KR" b="1" dirty="0" smtClean="0">
                <a:ea typeface="굴림" charset="-127"/>
              </a:rPr>
              <a:t>minimal sample complexity </a:t>
            </a:r>
            <a:r>
              <a:rPr lang="en-US" altLang="ko-KR" dirty="0" smtClean="0">
                <a:ea typeface="굴림" charset="-127"/>
              </a:rPr>
              <a:t/>
            </a:r>
            <a:br>
              <a:rPr lang="en-US" altLang="ko-KR" dirty="0" smtClean="0">
                <a:ea typeface="굴림" charset="-127"/>
              </a:rPr>
            </a:br>
            <a:r>
              <a:rPr lang="en-US" altLang="ko-KR" dirty="0" smtClean="0">
                <a:ea typeface="굴림" charset="-127"/>
              </a:rPr>
              <a:t>(</a:t>
            </a:r>
            <a:r>
              <a:rPr lang="en-US" altLang="ko-KR" sz="2000" dirty="0" smtClean="0">
                <a:ea typeface="굴림" charset="-127"/>
              </a:rPr>
              <a:t>up to some constant factor</a:t>
            </a:r>
            <a:r>
              <a:rPr lang="en-US" altLang="ko-KR" dirty="0" smtClean="0">
                <a:ea typeface="굴림" charset="-127"/>
              </a:rPr>
              <a:t>).</a:t>
            </a:r>
          </a:p>
          <a:p>
            <a:endParaRPr lang="en-US" altLang="ko-KR" dirty="0" smtClean="0">
              <a:ea typeface="굴림" charset="-127"/>
            </a:endParaRPr>
          </a:p>
          <a:p>
            <a:r>
              <a:rPr lang="en-US" altLang="ko-KR" dirty="0" smtClean="0">
                <a:ea typeface="굴림" charset="-127"/>
              </a:rPr>
              <a:t>Developed an </a:t>
            </a:r>
            <a:r>
              <a:rPr lang="en-US" altLang="ko-KR" b="1" dirty="0" smtClean="0">
                <a:ea typeface="굴림" charset="-127"/>
              </a:rPr>
              <a:t>efficient</a:t>
            </a:r>
            <a:r>
              <a:rPr lang="en-US" altLang="ko-KR" dirty="0" smtClean="0">
                <a:ea typeface="굴림" charset="-127"/>
              </a:rPr>
              <a:t> algorithm that achieves the limit.</a:t>
            </a:r>
          </a:p>
          <a:p>
            <a:endParaRPr lang="en-US" altLang="ko-KR" dirty="0" smtClean="0">
              <a:ea typeface="굴림" charset="-127"/>
            </a:endParaRPr>
          </a:p>
          <a:p>
            <a:r>
              <a:rPr lang="en-US" altLang="ko-KR" dirty="0" smtClean="0">
                <a:ea typeface="굴림" charset="-127"/>
              </a:rPr>
              <a:t>Implemented on </a:t>
            </a:r>
            <a:r>
              <a:rPr lang="en-US" altLang="ko-KR" dirty="0" err="1" smtClean="0">
                <a:ea typeface="굴림" charset="-127"/>
              </a:rPr>
              <a:t>Graphlab</a:t>
            </a:r>
            <a:r>
              <a:rPr lang="en-US" altLang="ko-KR" dirty="0" smtClean="0">
                <a:ea typeface="굴림" charset="-127"/>
              </a:rPr>
              <a:t>, offering enhanced </a:t>
            </a:r>
            <a:r>
              <a:rPr lang="en-US" altLang="ko-KR" b="1" dirty="0" smtClean="0">
                <a:ea typeface="굴림" charset="-127"/>
              </a:rPr>
              <a:t>scalability</a:t>
            </a:r>
            <a:r>
              <a:rPr lang="en-US" altLang="ko-KR" dirty="0" smtClean="0">
                <a:ea typeface="굴림" charset="-127"/>
              </a:rPr>
              <a:t>.</a:t>
            </a:r>
          </a:p>
          <a:p>
            <a:endParaRPr lang="en-US" altLang="ko-KR" dirty="0" smtClean="0">
              <a:ea typeface="굴림" charset="-127"/>
            </a:endParaRPr>
          </a:p>
          <a:p>
            <a:r>
              <a:rPr lang="en-US" altLang="ko-KR" dirty="0" smtClean="0">
                <a:ea typeface="굴림" charset="-127"/>
              </a:rPr>
              <a:t>Future work: Extension to a broader class of measurement models.</a:t>
            </a:r>
            <a:endParaRPr lang="ko-KR" altLang="en-US" dirty="0" smtClean="0">
              <a:ea typeface="굴림" charset="-127"/>
            </a:endParaRPr>
          </a:p>
        </p:txBody>
      </p:sp>
      <p:sp>
        <p:nvSpPr>
          <p:cNvPr id="32772" name="Slide Number Placeholder 3"/>
          <p:cNvSpPr>
            <a:spLocks noGrp="1"/>
          </p:cNvSpPr>
          <p:nvPr>
            <p:ph type="sldNum" sz="quarter" idx="10"/>
          </p:nvPr>
        </p:nvSpPr>
        <p:spPr>
          <a:noFill/>
        </p:spPr>
        <p:txBody>
          <a:bodyPr/>
          <a:lstStyle/>
          <a:p>
            <a:fld id="{C609461B-8CDA-4C6E-B290-3A19DA750D29}" type="slidenum">
              <a:rPr lang="en-US" altLang="ko-KR" smtClean="0">
                <a:ea typeface="굴림" charset="-127"/>
              </a:rPr>
              <a:pPr/>
              <a:t>25</a:t>
            </a:fld>
            <a:r>
              <a:rPr lang="en-US" altLang="ko-KR" dirty="0" smtClean="0">
                <a:ea typeface="굴림" charset="-127"/>
              </a:rPr>
              <a:t>/25</a:t>
            </a:r>
            <a:endParaRPr lang="en-US" altLang="ko-KR" dirty="0" smtClean="0">
              <a:ea typeface="굴림" charset="-127"/>
            </a:endParaRPr>
          </a:p>
        </p:txBody>
      </p:sp>
      <p:sp>
        <p:nvSpPr>
          <p:cNvPr id="6" name="Rectangle 5"/>
          <p:cNvSpPr>
            <a:spLocks noChangeArrowheads="1"/>
          </p:cNvSpPr>
          <p:nvPr/>
        </p:nvSpPr>
        <p:spPr bwMode="auto">
          <a:xfrm>
            <a:off x="611188" y="6073477"/>
            <a:ext cx="8064500" cy="523875"/>
          </a:xfrm>
          <a:prstGeom prst="rect">
            <a:avLst/>
          </a:prstGeom>
          <a:noFill/>
          <a:ln w="9525">
            <a:noFill/>
            <a:miter lim="800000"/>
            <a:headEnd/>
            <a:tailEnd/>
          </a:ln>
        </p:spPr>
        <p:txBody>
          <a:bodyPr>
            <a:spAutoFit/>
          </a:bodyPr>
          <a:lstStyle/>
          <a:p>
            <a:r>
              <a:rPr lang="en-US" altLang="ko-KR" sz="2800" u="sng" dirty="0">
                <a:hlinkClick r:id="rId3"/>
              </a:rPr>
              <a:t>http://arxiv.org/abs/1504.07218</a:t>
            </a:r>
            <a:endParaRPr lang="en-US" altLang="ko-KR" sz="28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ctrTitle"/>
          </p:nvPr>
        </p:nvSpPr>
        <p:spPr>
          <a:xfrm>
            <a:off x="611560" y="2420888"/>
            <a:ext cx="7772400" cy="1676400"/>
          </a:xfrm>
        </p:spPr>
        <p:txBody>
          <a:bodyPr/>
          <a:lstStyle/>
          <a:p>
            <a:pPr algn="ctr"/>
            <a:r>
              <a:rPr lang="en-US" altLang="ko-KR" dirty="0" smtClean="0"/>
              <a:t>Backup slides</a:t>
            </a:r>
            <a:endParaRPr lang="ko-KR" altLang="en-US" dirty="0"/>
          </a:p>
        </p:txBody>
      </p:sp>
    </p:spTree>
    <p:extLst>
      <p:ext uri="{BB962C8B-B14F-4D97-AF65-F5344CB8AC3E}">
        <p14:creationId xmlns="" xmlns:p14="http://schemas.microsoft.com/office/powerpoint/2010/main" val="3928700348"/>
      </p:ext>
    </p:extLst>
  </p:cSld>
  <p:clrMapOvr>
    <a:masterClrMapping/>
  </p:clrMapOvr>
  <p:transition spd="med" advTm="359"/>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ko-KR" smtClean="0">
                <a:ea typeface="굴림" charset="-127"/>
              </a:rPr>
              <a:t>Minimax optimality</a:t>
            </a:r>
            <a:endParaRPr lang="ko-KR" altLang="en-US" smtClean="0">
              <a:ea typeface="굴림" charset="-127"/>
            </a:endParaRPr>
          </a:p>
        </p:txBody>
      </p:sp>
      <p:sp>
        <p:nvSpPr>
          <p:cNvPr id="59" name="Content Placeholder 58"/>
          <p:cNvSpPr>
            <a:spLocks noGrp="1"/>
          </p:cNvSpPr>
          <p:nvPr>
            <p:ph idx="1"/>
          </p:nvPr>
        </p:nvSpPr>
        <p:spPr>
          <a:xfrm>
            <a:off x="403224" y="4217096"/>
            <a:ext cx="7409135" cy="1224136"/>
          </a:xfrm>
        </p:spPr>
        <p:txBody>
          <a:bodyPr/>
          <a:lstStyle/>
          <a:p>
            <a:r>
              <a:rPr lang="en-US" altLang="ko-KR" sz="2800" dirty="0" smtClean="0">
                <a:ea typeface="굴림" charset="-127"/>
              </a:rPr>
              <a:t>Construction of the worst-case score vector</a:t>
            </a:r>
          </a:p>
          <a:p>
            <a:r>
              <a:rPr lang="en-US" altLang="ko-KR" sz="2800" dirty="0" smtClean="0">
                <a:ea typeface="굴림" charset="-127"/>
              </a:rPr>
              <a:t>Construction </a:t>
            </a:r>
            <a:r>
              <a:rPr lang="en-US" altLang="ko-KR" sz="2800" dirty="0" smtClean="0">
                <a:ea typeface="굴림" charset="-127"/>
              </a:rPr>
              <a:t>of multiple hypotheses</a:t>
            </a:r>
          </a:p>
        </p:txBody>
      </p:sp>
      <p:sp>
        <p:nvSpPr>
          <p:cNvPr id="77" name="Content Placeholder 58"/>
          <p:cNvSpPr txBox="1">
            <a:spLocks/>
          </p:cNvSpPr>
          <p:nvPr/>
        </p:nvSpPr>
        <p:spPr bwMode="auto">
          <a:xfrm>
            <a:off x="78929" y="3573016"/>
            <a:ext cx="2168525" cy="438150"/>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b="1" kern="0" dirty="0">
                <a:latin typeface="+mn-lt"/>
                <a:ea typeface="+mn-ea"/>
              </a:rPr>
              <a:t>Proof idea:</a:t>
            </a:r>
            <a:endParaRPr kumimoji="0" lang="ko-KR" altLang="en-US" sz="2800" b="1" kern="0" dirty="0">
              <a:latin typeface="+mn-lt"/>
              <a:ea typeface="+mn-ea"/>
            </a:endParaRPr>
          </a:p>
        </p:txBody>
      </p:sp>
      <p:sp>
        <p:nvSpPr>
          <p:cNvPr id="20" name="Content Placeholder 58"/>
          <p:cNvSpPr txBox="1">
            <a:spLocks/>
          </p:cNvSpPr>
          <p:nvPr/>
        </p:nvSpPr>
        <p:spPr bwMode="auto">
          <a:xfrm>
            <a:off x="2202559" y="3573016"/>
            <a:ext cx="6624637" cy="500063"/>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800" kern="0" dirty="0" smtClean="0">
                <a:latin typeface="+mn-lt"/>
              </a:rPr>
              <a:t>Translation to </a:t>
            </a:r>
            <a:r>
              <a:rPr kumimoji="0" lang="en-US" altLang="ko-KR" sz="2800" kern="0" dirty="0" smtClean="0">
                <a:solidFill>
                  <a:schemeClr val="accent2"/>
                </a:solidFill>
                <a:latin typeface="+mn-lt"/>
              </a:rPr>
              <a:t>hypothesis </a:t>
            </a:r>
            <a:r>
              <a:rPr kumimoji="0" lang="en-US" altLang="ko-KR" sz="2800" kern="0" dirty="0">
                <a:solidFill>
                  <a:schemeClr val="accent2"/>
                </a:solidFill>
                <a:latin typeface="+mn-lt"/>
              </a:rPr>
              <a:t>testing</a:t>
            </a:r>
            <a:endParaRPr kumimoji="0" lang="en-US" altLang="ko-KR" sz="2800" kern="0" dirty="0">
              <a:latin typeface="+mn-lt"/>
            </a:endParaRPr>
          </a:p>
        </p:txBody>
      </p:sp>
      <p:sp>
        <p:nvSpPr>
          <p:cNvPr id="21" name="Content Placeholder 58"/>
          <p:cNvSpPr txBox="1">
            <a:spLocks/>
          </p:cNvSpPr>
          <p:nvPr/>
        </p:nvSpPr>
        <p:spPr bwMode="auto">
          <a:xfrm>
            <a:off x="126554" y="5557614"/>
            <a:ext cx="8820151" cy="7381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b="1" kern="0" dirty="0">
                <a:latin typeface="+mn-lt"/>
              </a:rPr>
              <a:t>Tools: </a:t>
            </a:r>
            <a:r>
              <a:rPr kumimoji="0" lang="en-US" altLang="ko-KR" sz="2800" kern="0" dirty="0">
                <a:latin typeface="+mn-lt"/>
              </a:rPr>
              <a:t>KL divergence, </a:t>
            </a:r>
            <a:r>
              <a:rPr kumimoji="0" lang="en-US" altLang="ko-KR" sz="2800" kern="0" dirty="0" smtClean="0">
                <a:latin typeface="+mn-lt"/>
              </a:rPr>
              <a:t>Generalized </a:t>
            </a:r>
            <a:r>
              <a:rPr kumimoji="0" lang="en-US" altLang="ko-KR" sz="2800" kern="0" dirty="0" err="1" smtClean="0">
                <a:latin typeface="+mn-lt"/>
              </a:rPr>
              <a:t>Fano’s</a:t>
            </a:r>
            <a:r>
              <a:rPr kumimoji="0" lang="en-US" altLang="ko-KR" sz="2800" kern="0" dirty="0" smtClean="0">
                <a:latin typeface="+mn-lt"/>
              </a:rPr>
              <a:t> inequality, Reverse </a:t>
            </a:r>
            <a:r>
              <a:rPr kumimoji="0" lang="en-US" altLang="ko-KR" sz="2800" kern="0" dirty="0" err="1" smtClean="0">
                <a:latin typeface="+mn-lt"/>
              </a:rPr>
              <a:t>Pinsker</a:t>
            </a:r>
            <a:r>
              <a:rPr kumimoji="0" lang="en-US" altLang="ko-KR" sz="2800" kern="0" dirty="0" smtClean="0">
                <a:latin typeface="+mn-lt"/>
              </a:rPr>
              <a:t> inequality</a:t>
            </a:r>
            <a:endParaRPr kumimoji="0" lang="ko-KR" altLang="en-US" sz="2800" kern="0" dirty="0">
              <a:latin typeface="+mn-lt"/>
            </a:endParaRPr>
          </a:p>
        </p:txBody>
      </p:sp>
      <p:sp>
        <p:nvSpPr>
          <p:cNvPr id="22" name="TextBox 21"/>
          <p:cNvSpPr txBox="1"/>
          <p:nvPr/>
        </p:nvSpPr>
        <p:spPr>
          <a:xfrm>
            <a:off x="6766426" y="1756669"/>
            <a:ext cx="1910030" cy="362952"/>
          </a:xfrm>
          <a:prstGeom prst="rect">
            <a:avLst/>
          </a:prstGeom>
          <a:noFill/>
        </p:spPr>
        <p:txBody>
          <a:bodyPr wrap="square" lIns="0" tIns="34843" rIns="0" bIns="34843" rtlCol="0">
            <a:noAutofit/>
          </a:bodyPr>
          <a:lstStyle/>
          <a:p>
            <a:pPr algn="ctr"/>
            <a:r>
              <a:rPr lang="en-US" sz="2000" dirty="0" smtClean="0">
                <a:latin typeface="+mj-lt"/>
              </a:rPr>
              <a:t>sample size</a:t>
            </a:r>
          </a:p>
        </p:txBody>
      </p:sp>
      <p:cxnSp>
        <p:nvCxnSpPr>
          <p:cNvPr id="23" name="Straight Arrow Connector 41"/>
          <p:cNvCxnSpPr/>
          <p:nvPr/>
        </p:nvCxnSpPr>
        <p:spPr bwMode="auto">
          <a:xfrm>
            <a:off x="690642" y="1938145"/>
            <a:ext cx="6203264" cy="0"/>
          </a:xfrm>
          <a:prstGeom prst="straightConnector1">
            <a:avLst/>
          </a:prstGeom>
          <a:noFill/>
          <a:ln w="12700" cap="flat" cmpd="sng" algn="ctr">
            <a:solidFill>
              <a:schemeClr val="tx1"/>
            </a:solidFill>
            <a:prstDash val="solid"/>
            <a:round/>
            <a:headEnd type="none" w="med" len="med"/>
            <a:tailEnd type="arrow"/>
          </a:ln>
          <a:effectLst/>
        </p:spPr>
      </p:cxnSp>
      <p:sp>
        <p:nvSpPr>
          <p:cNvPr id="24" name="TextBox 23"/>
          <p:cNvSpPr txBox="1"/>
          <p:nvPr/>
        </p:nvSpPr>
        <p:spPr>
          <a:xfrm>
            <a:off x="4444336" y="1459073"/>
            <a:ext cx="3082383" cy="337537"/>
          </a:xfrm>
          <a:prstGeom prst="rect">
            <a:avLst/>
          </a:prstGeom>
          <a:noFill/>
        </p:spPr>
        <p:txBody>
          <a:bodyPr wrap="square" lIns="0" tIns="34843" rIns="0" bIns="34843" rtlCol="0">
            <a:noAutofit/>
          </a:bodyPr>
          <a:lstStyle/>
          <a:p>
            <a:pPr algn="ctr"/>
            <a:r>
              <a:rPr lang="en-US" sz="2400" dirty="0" smtClean="0">
                <a:latin typeface="+mj-lt"/>
              </a:rPr>
              <a:t>ranking </a:t>
            </a:r>
            <a:r>
              <a:rPr lang="en-US" sz="2400" b="1" dirty="0" smtClean="0">
                <a:solidFill>
                  <a:srgbClr val="0000FF"/>
                </a:solidFill>
                <a:latin typeface="+mj-lt"/>
              </a:rPr>
              <a:t>feasible</a:t>
            </a:r>
          </a:p>
        </p:txBody>
      </p:sp>
      <p:sp>
        <p:nvSpPr>
          <p:cNvPr id="25" name="TextBox 24"/>
          <p:cNvSpPr txBox="1"/>
          <p:nvPr/>
        </p:nvSpPr>
        <p:spPr>
          <a:xfrm>
            <a:off x="1005786" y="1476675"/>
            <a:ext cx="2666593" cy="361356"/>
          </a:xfrm>
          <a:prstGeom prst="rect">
            <a:avLst/>
          </a:prstGeom>
          <a:noFill/>
        </p:spPr>
        <p:txBody>
          <a:bodyPr wrap="square" lIns="0" tIns="34843" rIns="0" bIns="34843" rtlCol="0">
            <a:noAutofit/>
          </a:bodyPr>
          <a:lstStyle/>
          <a:p>
            <a:pPr algn="ctr"/>
            <a:r>
              <a:rPr lang="en-US" sz="2400" dirty="0" smtClean="0">
                <a:latin typeface="+mj-lt"/>
              </a:rPr>
              <a:t>ranking </a:t>
            </a:r>
            <a:r>
              <a:rPr lang="en-US" sz="2400" b="1" dirty="0" smtClean="0">
                <a:solidFill>
                  <a:srgbClr val="FF0000"/>
                </a:solidFill>
                <a:latin typeface="+mj-lt"/>
              </a:rPr>
              <a:t>infeasible</a:t>
            </a:r>
          </a:p>
        </p:txBody>
      </p:sp>
      <p:sp>
        <p:nvSpPr>
          <p:cNvPr id="26" name="Minus 71"/>
          <p:cNvSpPr/>
          <p:nvPr/>
        </p:nvSpPr>
        <p:spPr>
          <a:xfrm rot="5400000">
            <a:off x="3304296" y="2009187"/>
            <a:ext cx="1656185" cy="128587"/>
          </a:xfrm>
          <a:prstGeom prst="mathMinus">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ko-KR" altLang="en-US">
              <a:latin typeface="Trebuchet MS"/>
              <a:cs typeface="Trebuchet MS"/>
            </a:endParaRPr>
          </a:p>
        </p:txBody>
      </p:sp>
      <p:cxnSp>
        <p:nvCxnSpPr>
          <p:cNvPr id="27" name="Straight Arrow Connector 73"/>
          <p:cNvCxnSpPr/>
          <p:nvPr/>
        </p:nvCxnSpPr>
        <p:spPr bwMode="auto">
          <a:xfrm>
            <a:off x="4149061" y="1695251"/>
            <a:ext cx="295275" cy="0"/>
          </a:xfrm>
          <a:prstGeom prst="straightConnector1">
            <a:avLst/>
          </a:prstGeom>
          <a:noFill/>
          <a:ln w="12700" cap="flat" cmpd="sng" algn="ctr">
            <a:solidFill>
              <a:schemeClr val="tx1"/>
            </a:solidFill>
            <a:prstDash val="solid"/>
            <a:round/>
            <a:headEnd type="none" w="med" len="med"/>
            <a:tailEnd type="arrow"/>
          </a:ln>
          <a:effectLst/>
        </p:spPr>
      </p:cxnSp>
      <p:cxnSp>
        <p:nvCxnSpPr>
          <p:cNvPr id="28" name="Straight Arrow Connector 74"/>
          <p:cNvCxnSpPr/>
          <p:nvPr/>
        </p:nvCxnSpPr>
        <p:spPr bwMode="auto">
          <a:xfrm flipH="1">
            <a:off x="3814098" y="1693663"/>
            <a:ext cx="304801" cy="0"/>
          </a:xfrm>
          <a:prstGeom prst="straightConnector1">
            <a:avLst/>
          </a:prstGeom>
          <a:noFill/>
          <a:ln w="12700" cap="flat" cmpd="sng" algn="ctr">
            <a:solidFill>
              <a:schemeClr val="tx1"/>
            </a:solidFill>
            <a:prstDash val="solid"/>
            <a:round/>
            <a:headEnd type="none" w="med" len="med"/>
            <a:tailEnd type="arrow"/>
          </a:ln>
          <a:effectLst/>
        </p:spPr>
      </p:cxnSp>
      <p:pic>
        <p:nvPicPr>
          <p:cNvPr id="29" name="Picture 28" descr="TP_tmp"/>
          <p:cNvPicPr>
            <a:picLocks noChangeAspect="1"/>
          </p:cNvPicPr>
          <p:nvPr>
            <p:custDataLst>
              <p:tags r:id="rId1"/>
            </p:custDataLst>
          </p:nvPr>
        </p:nvPicPr>
        <p:blipFill>
          <a:blip r:embed="rId6" cstate="print">
            <a:clrChange>
              <a:clrFrom>
                <a:srgbClr val="FFFFFF"/>
              </a:clrFrom>
              <a:clrTo>
                <a:srgbClr val="FFFFFF">
                  <a:alpha val="0"/>
                </a:srgbClr>
              </a:clrTo>
            </a:clrChange>
          </a:blip>
          <a:stretch>
            <a:fillRect/>
          </a:stretch>
        </p:blipFill>
        <p:spPr bwMode="auto">
          <a:xfrm>
            <a:off x="3388515" y="2782666"/>
            <a:ext cx="1521092" cy="718342"/>
          </a:xfrm>
          <a:prstGeom prst="rect">
            <a:avLst/>
          </a:prstGeom>
          <a:noFill/>
          <a:ln/>
          <a:effectLst/>
        </p:spPr>
      </p:pic>
      <p:pic>
        <p:nvPicPr>
          <p:cNvPr id="30" name="Picture 29" descr="TP_tmp"/>
          <p:cNvPicPr>
            <a:picLocks noChangeAspect="1"/>
          </p:cNvPicPr>
          <p:nvPr>
            <p:custDataLst>
              <p:tags r:id="rId2"/>
            </p:custDataLst>
          </p:nvPr>
        </p:nvPicPr>
        <p:blipFill>
          <a:blip r:embed="rId7" cstate="print">
            <a:clrChange>
              <a:clrFrom>
                <a:srgbClr val="FFFFFF"/>
              </a:clrFrom>
              <a:clrTo>
                <a:srgbClr val="FFFFFF">
                  <a:alpha val="0"/>
                </a:srgbClr>
              </a:clrTo>
            </a:clrChange>
          </a:blip>
          <a:stretch>
            <a:fillRect/>
          </a:stretch>
        </p:blipFill>
        <p:spPr bwMode="auto">
          <a:xfrm>
            <a:off x="5146149" y="2089254"/>
            <a:ext cx="963457" cy="311213"/>
          </a:xfrm>
          <a:prstGeom prst="rect">
            <a:avLst/>
          </a:prstGeom>
          <a:noFill/>
          <a:ln/>
          <a:effectLst/>
        </p:spPr>
      </p:pic>
      <p:pic>
        <p:nvPicPr>
          <p:cNvPr id="31" name="Picture 30" descr="TP_tmp"/>
          <p:cNvPicPr>
            <a:picLocks noChangeAspect="1"/>
          </p:cNvPicPr>
          <p:nvPr>
            <p:custDataLst>
              <p:tags r:id="rId3"/>
            </p:custDataLst>
          </p:nvPr>
        </p:nvPicPr>
        <p:blipFill>
          <a:blip r:embed="rId8" cstate="print">
            <a:clrChange>
              <a:clrFrom>
                <a:srgbClr val="FFFFFF"/>
              </a:clrFrom>
              <a:clrTo>
                <a:srgbClr val="FFFFFF">
                  <a:alpha val="0"/>
                </a:srgbClr>
              </a:clrTo>
            </a:clrChange>
          </a:blip>
          <a:stretch>
            <a:fillRect/>
          </a:stretch>
        </p:blipFill>
        <p:spPr bwMode="auto">
          <a:xfrm>
            <a:off x="2164406" y="2092741"/>
            <a:ext cx="964080" cy="311414"/>
          </a:xfrm>
          <a:prstGeom prst="rect">
            <a:avLst/>
          </a:prstGeom>
          <a:noFill/>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4"/>
          <p:cNvSpPr>
            <a:spLocks noChangeArrowheads="1"/>
          </p:cNvSpPr>
          <p:nvPr/>
        </p:nvSpPr>
        <p:spPr bwMode="auto">
          <a:xfrm>
            <a:off x="755650" y="2212975"/>
            <a:ext cx="3167063" cy="801688"/>
          </a:xfrm>
          <a:prstGeom prst="rect">
            <a:avLst/>
          </a:prstGeom>
          <a:solidFill>
            <a:srgbClr val="009AD0"/>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76" name="Rectangle 4"/>
          <p:cNvSpPr>
            <a:spLocks noChangeArrowheads="1"/>
          </p:cNvSpPr>
          <p:nvPr/>
        </p:nvSpPr>
        <p:spPr bwMode="auto">
          <a:xfrm>
            <a:off x="749300" y="2211388"/>
            <a:ext cx="2881313" cy="801687"/>
          </a:xfrm>
          <a:prstGeom prst="rect">
            <a:avLst/>
          </a:prstGeom>
          <a:solidFill>
            <a:schemeClr val="accent3">
              <a:lumMod val="90000"/>
            </a:schemeClr>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79" name="Rectangle 4"/>
          <p:cNvSpPr>
            <a:spLocks noChangeArrowheads="1"/>
          </p:cNvSpPr>
          <p:nvPr/>
        </p:nvSpPr>
        <p:spPr bwMode="auto">
          <a:xfrm>
            <a:off x="755650" y="2205038"/>
            <a:ext cx="287338" cy="801687"/>
          </a:xfrm>
          <a:prstGeom prst="rect">
            <a:avLst/>
          </a:prstGeom>
          <a:solidFill>
            <a:schemeClr val="accent5">
              <a:lumMod val="75000"/>
            </a:schemeClr>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30725" name="Title 1"/>
          <p:cNvSpPr>
            <a:spLocks noGrp="1"/>
          </p:cNvSpPr>
          <p:nvPr>
            <p:ph type="title"/>
          </p:nvPr>
        </p:nvSpPr>
        <p:spPr/>
        <p:txBody>
          <a:bodyPr/>
          <a:lstStyle/>
          <a:p>
            <a:r>
              <a:rPr lang="en-US" altLang="ko-KR" smtClean="0">
                <a:ea typeface="굴림" charset="-127"/>
              </a:rPr>
              <a:t>Extension</a:t>
            </a:r>
            <a:endParaRPr lang="ko-KR" altLang="en-US" smtClean="0">
              <a:ea typeface="굴림" charset="-127"/>
            </a:endParaRPr>
          </a:p>
        </p:txBody>
      </p:sp>
      <p:sp>
        <p:nvSpPr>
          <p:cNvPr id="30726" name="Content Placeholder 2"/>
          <p:cNvSpPr>
            <a:spLocks noGrp="1"/>
          </p:cNvSpPr>
          <p:nvPr>
            <p:ph idx="1"/>
          </p:nvPr>
        </p:nvSpPr>
        <p:spPr>
          <a:xfrm>
            <a:off x="400050" y="1484313"/>
            <a:ext cx="6911975" cy="625475"/>
          </a:xfrm>
        </p:spPr>
        <p:txBody>
          <a:bodyPr/>
          <a:lstStyle/>
          <a:p>
            <a:r>
              <a:rPr lang="en-US" altLang="ko-KR" sz="2800" smtClean="0">
                <a:solidFill>
                  <a:srgbClr val="FF0000"/>
                </a:solidFill>
                <a:ea typeface="굴림" charset="-127"/>
              </a:rPr>
              <a:t>Detailed </a:t>
            </a:r>
            <a:r>
              <a:rPr lang="en-US" altLang="ko-KR" sz="2800" smtClean="0">
                <a:ea typeface="굴림" charset="-127"/>
              </a:rPr>
              <a:t>ranking among the top-</a:t>
            </a:r>
            <a:r>
              <a:rPr lang="en-US" altLang="ko-KR" sz="2800" i="1" smtClean="0">
                <a:ea typeface="굴림" charset="-127"/>
              </a:rPr>
              <a:t>K</a:t>
            </a:r>
            <a:r>
              <a:rPr lang="en-US" altLang="ko-KR" sz="2800" smtClean="0">
                <a:ea typeface="굴림" charset="-127"/>
              </a:rPr>
              <a:t> items</a:t>
            </a:r>
            <a:endParaRPr lang="ko-KR" altLang="en-US" sz="2800" smtClean="0">
              <a:ea typeface="굴림" charset="-127"/>
            </a:endParaRPr>
          </a:p>
        </p:txBody>
      </p:sp>
      <p:pic>
        <p:nvPicPr>
          <p:cNvPr id="18" name="Picture 17" descr="TP_tmp"/>
          <p:cNvPicPr>
            <a:picLocks noChangeAspect="1"/>
          </p:cNvPicPr>
          <p:nvPr>
            <p:custDataLst>
              <p:tags r:id="rId1"/>
            </p:custDataLst>
          </p:nvPr>
        </p:nvPicPr>
        <p:blipFill>
          <a:blip r:embed="rId9" cstate="print">
            <a:clrChange>
              <a:clrFrom>
                <a:srgbClr val="FFFFFF"/>
              </a:clrFrom>
              <a:clrTo>
                <a:srgbClr val="FFFFFF">
                  <a:alpha val="0"/>
                </a:srgbClr>
              </a:clrTo>
            </a:clrChange>
          </a:blip>
          <a:srcRect/>
          <a:stretch>
            <a:fillRect/>
          </a:stretch>
        </p:blipFill>
        <p:spPr bwMode="auto">
          <a:xfrm>
            <a:off x="3162300" y="3141663"/>
            <a:ext cx="2676525" cy="752475"/>
          </a:xfrm>
          <a:prstGeom prst="rect">
            <a:avLst/>
          </a:prstGeom>
          <a:noFill/>
          <a:ln w="9525">
            <a:noFill/>
            <a:miter lim="800000"/>
            <a:headEnd/>
            <a:tailEnd/>
          </a:ln>
        </p:spPr>
      </p:pic>
      <p:grpSp>
        <p:nvGrpSpPr>
          <p:cNvPr id="2" name="Group 69"/>
          <p:cNvGrpSpPr>
            <a:grpSpLocks/>
          </p:cNvGrpSpPr>
          <p:nvPr/>
        </p:nvGrpSpPr>
        <p:grpSpPr bwMode="auto">
          <a:xfrm>
            <a:off x="755650" y="2460625"/>
            <a:ext cx="7200900" cy="331788"/>
            <a:chOff x="755576" y="2492896"/>
            <a:chExt cx="7200800" cy="330899"/>
          </a:xfrm>
        </p:grpSpPr>
        <p:cxnSp>
          <p:nvCxnSpPr>
            <p:cNvPr id="30735" name="Straight Connector 20"/>
            <p:cNvCxnSpPr>
              <a:cxnSpLocks noChangeShapeType="1"/>
            </p:cNvCxnSpPr>
            <p:nvPr/>
          </p:nvCxnSpPr>
          <p:spPr bwMode="auto">
            <a:xfrm>
              <a:off x="755576" y="2636912"/>
              <a:ext cx="7200800" cy="0"/>
            </a:xfrm>
            <a:prstGeom prst="line">
              <a:avLst/>
            </a:prstGeom>
            <a:noFill/>
            <a:ln w="19050" algn="ctr">
              <a:solidFill>
                <a:schemeClr val="tx1"/>
              </a:solidFill>
              <a:round/>
              <a:headEnd/>
              <a:tailEnd/>
            </a:ln>
          </p:spPr>
        </p:cxnSp>
        <p:cxnSp>
          <p:nvCxnSpPr>
            <p:cNvPr id="30736" name="Straight Connector 22"/>
            <p:cNvCxnSpPr>
              <a:cxnSpLocks noChangeShapeType="1"/>
            </p:cNvCxnSpPr>
            <p:nvPr/>
          </p:nvCxnSpPr>
          <p:spPr bwMode="auto">
            <a:xfrm>
              <a:off x="755576" y="2492896"/>
              <a:ext cx="0" cy="313878"/>
            </a:xfrm>
            <a:prstGeom prst="line">
              <a:avLst/>
            </a:prstGeom>
            <a:noFill/>
            <a:ln w="19050" algn="ctr">
              <a:solidFill>
                <a:schemeClr val="tx1"/>
              </a:solidFill>
              <a:round/>
              <a:headEnd/>
              <a:tailEnd/>
            </a:ln>
          </p:spPr>
        </p:cxnSp>
        <p:cxnSp>
          <p:nvCxnSpPr>
            <p:cNvPr id="30737" name="Straight Connector 24"/>
            <p:cNvCxnSpPr>
              <a:cxnSpLocks noChangeShapeType="1"/>
            </p:cNvCxnSpPr>
            <p:nvPr/>
          </p:nvCxnSpPr>
          <p:spPr bwMode="auto">
            <a:xfrm>
              <a:off x="1043608" y="2494041"/>
              <a:ext cx="0" cy="313878"/>
            </a:xfrm>
            <a:prstGeom prst="line">
              <a:avLst/>
            </a:prstGeom>
            <a:noFill/>
            <a:ln w="19050" algn="ctr">
              <a:solidFill>
                <a:schemeClr val="tx1"/>
              </a:solidFill>
              <a:round/>
              <a:headEnd/>
              <a:tailEnd/>
            </a:ln>
          </p:spPr>
        </p:cxnSp>
        <p:cxnSp>
          <p:nvCxnSpPr>
            <p:cNvPr id="30738" name="Straight Connector 39"/>
            <p:cNvCxnSpPr>
              <a:cxnSpLocks noChangeShapeType="1"/>
            </p:cNvCxnSpPr>
            <p:nvPr/>
          </p:nvCxnSpPr>
          <p:spPr bwMode="auto">
            <a:xfrm>
              <a:off x="1331077" y="2497659"/>
              <a:ext cx="0" cy="313878"/>
            </a:xfrm>
            <a:prstGeom prst="line">
              <a:avLst/>
            </a:prstGeom>
            <a:noFill/>
            <a:ln w="19050" algn="ctr">
              <a:solidFill>
                <a:schemeClr val="tx1"/>
              </a:solidFill>
              <a:round/>
              <a:headEnd/>
              <a:tailEnd/>
            </a:ln>
          </p:spPr>
        </p:cxnSp>
        <p:cxnSp>
          <p:nvCxnSpPr>
            <p:cNvPr id="30739" name="Straight Connector 40"/>
            <p:cNvCxnSpPr>
              <a:cxnSpLocks noChangeShapeType="1"/>
            </p:cNvCxnSpPr>
            <p:nvPr/>
          </p:nvCxnSpPr>
          <p:spPr bwMode="auto">
            <a:xfrm>
              <a:off x="1619109" y="2498804"/>
              <a:ext cx="0" cy="313878"/>
            </a:xfrm>
            <a:prstGeom prst="line">
              <a:avLst/>
            </a:prstGeom>
            <a:noFill/>
            <a:ln w="19050" algn="ctr">
              <a:solidFill>
                <a:schemeClr val="tx1"/>
              </a:solidFill>
              <a:round/>
              <a:headEnd/>
              <a:tailEnd/>
            </a:ln>
          </p:spPr>
        </p:cxnSp>
        <p:cxnSp>
          <p:nvCxnSpPr>
            <p:cNvPr id="30740" name="Straight Connector 41"/>
            <p:cNvCxnSpPr>
              <a:cxnSpLocks noChangeShapeType="1"/>
            </p:cNvCxnSpPr>
            <p:nvPr/>
          </p:nvCxnSpPr>
          <p:spPr bwMode="auto">
            <a:xfrm>
              <a:off x="1908267" y="2497659"/>
              <a:ext cx="0" cy="313878"/>
            </a:xfrm>
            <a:prstGeom prst="line">
              <a:avLst/>
            </a:prstGeom>
            <a:noFill/>
            <a:ln w="19050" algn="ctr">
              <a:solidFill>
                <a:schemeClr val="tx1"/>
              </a:solidFill>
              <a:round/>
              <a:headEnd/>
              <a:tailEnd/>
            </a:ln>
          </p:spPr>
        </p:cxnSp>
        <p:cxnSp>
          <p:nvCxnSpPr>
            <p:cNvPr id="30741" name="Straight Connector 42"/>
            <p:cNvCxnSpPr>
              <a:cxnSpLocks noChangeShapeType="1"/>
            </p:cNvCxnSpPr>
            <p:nvPr/>
          </p:nvCxnSpPr>
          <p:spPr bwMode="auto">
            <a:xfrm>
              <a:off x="2196299" y="2498804"/>
              <a:ext cx="0" cy="313878"/>
            </a:xfrm>
            <a:prstGeom prst="line">
              <a:avLst/>
            </a:prstGeom>
            <a:noFill/>
            <a:ln w="19050" algn="ctr">
              <a:solidFill>
                <a:schemeClr val="tx1"/>
              </a:solidFill>
              <a:round/>
              <a:headEnd/>
              <a:tailEnd/>
            </a:ln>
          </p:spPr>
        </p:cxnSp>
        <p:cxnSp>
          <p:nvCxnSpPr>
            <p:cNvPr id="30742" name="Straight Connector 43"/>
            <p:cNvCxnSpPr>
              <a:cxnSpLocks noChangeShapeType="1"/>
            </p:cNvCxnSpPr>
            <p:nvPr/>
          </p:nvCxnSpPr>
          <p:spPr bwMode="auto">
            <a:xfrm>
              <a:off x="2483768" y="2502422"/>
              <a:ext cx="0" cy="313878"/>
            </a:xfrm>
            <a:prstGeom prst="line">
              <a:avLst/>
            </a:prstGeom>
            <a:noFill/>
            <a:ln w="19050" algn="ctr">
              <a:solidFill>
                <a:schemeClr val="tx1"/>
              </a:solidFill>
              <a:round/>
              <a:headEnd/>
              <a:tailEnd/>
            </a:ln>
          </p:spPr>
        </p:cxnSp>
        <p:cxnSp>
          <p:nvCxnSpPr>
            <p:cNvPr id="30743" name="Straight Connector 44"/>
            <p:cNvCxnSpPr>
              <a:cxnSpLocks noChangeShapeType="1"/>
            </p:cNvCxnSpPr>
            <p:nvPr/>
          </p:nvCxnSpPr>
          <p:spPr bwMode="auto">
            <a:xfrm>
              <a:off x="2771800" y="2503567"/>
              <a:ext cx="0" cy="313878"/>
            </a:xfrm>
            <a:prstGeom prst="line">
              <a:avLst/>
            </a:prstGeom>
            <a:noFill/>
            <a:ln w="19050" algn="ctr">
              <a:solidFill>
                <a:schemeClr val="tx1"/>
              </a:solidFill>
              <a:round/>
              <a:headEnd/>
              <a:tailEnd/>
            </a:ln>
          </p:spPr>
        </p:cxnSp>
        <p:cxnSp>
          <p:nvCxnSpPr>
            <p:cNvPr id="30744" name="Straight Connector 45"/>
            <p:cNvCxnSpPr>
              <a:cxnSpLocks noChangeShapeType="1"/>
            </p:cNvCxnSpPr>
            <p:nvPr/>
          </p:nvCxnSpPr>
          <p:spPr bwMode="auto">
            <a:xfrm>
              <a:off x="3059832" y="2492896"/>
              <a:ext cx="0" cy="313878"/>
            </a:xfrm>
            <a:prstGeom prst="line">
              <a:avLst/>
            </a:prstGeom>
            <a:noFill/>
            <a:ln w="19050" algn="ctr">
              <a:solidFill>
                <a:schemeClr val="tx1"/>
              </a:solidFill>
              <a:round/>
              <a:headEnd/>
              <a:tailEnd/>
            </a:ln>
          </p:spPr>
        </p:cxnSp>
        <p:cxnSp>
          <p:nvCxnSpPr>
            <p:cNvPr id="30745" name="Straight Connector 46"/>
            <p:cNvCxnSpPr>
              <a:cxnSpLocks noChangeShapeType="1"/>
            </p:cNvCxnSpPr>
            <p:nvPr/>
          </p:nvCxnSpPr>
          <p:spPr bwMode="auto">
            <a:xfrm>
              <a:off x="3347864" y="2494041"/>
              <a:ext cx="0" cy="313878"/>
            </a:xfrm>
            <a:prstGeom prst="line">
              <a:avLst/>
            </a:prstGeom>
            <a:noFill/>
            <a:ln w="19050" algn="ctr">
              <a:solidFill>
                <a:schemeClr val="tx1"/>
              </a:solidFill>
              <a:round/>
              <a:headEnd/>
              <a:tailEnd/>
            </a:ln>
          </p:spPr>
        </p:cxnSp>
        <p:cxnSp>
          <p:nvCxnSpPr>
            <p:cNvPr id="30746" name="Straight Connector 47"/>
            <p:cNvCxnSpPr>
              <a:cxnSpLocks noChangeShapeType="1"/>
            </p:cNvCxnSpPr>
            <p:nvPr/>
          </p:nvCxnSpPr>
          <p:spPr bwMode="auto">
            <a:xfrm>
              <a:off x="3635333" y="2497659"/>
              <a:ext cx="0" cy="313878"/>
            </a:xfrm>
            <a:prstGeom prst="line">
              <a:avLst/>
            </a:prstGeom>
            <a:noFill/>
            <a:ln w="19050" algn="ctr">
              <a:solidFill>
                <a:schemeClr val="tx1"/>
              </a:solidFill>
              <a:round/>
              <a:headEnd/>
              <a:tailEnd/>
            </a:ln>
          </p:spPr>
        </p:cxnSp>
        <p:cxnSp>
          <p:nvCxnSpPr>
            <p:cNvPr id="30747" name="Straight Connector 48"/>
            <p:cNvCxnSpPr>
              <a:cxnSpLocks noChangeShapeType="1"/>
            </p:cNvCxnSpPr>
            <p:nvPr/>
          </p:nvCxnSpPr>
          <p:spPr bwMode="auto">
            <a:xfrm>
              <a:off x="3923365" y="2498804"/>
              <a:ext cx="0" cy="313878"/>
            </a:xfrm>
            <a:prstGeom prst="line">
              <a:avLst/>
            </a:prstGeom>
            <a:noFill/>
            <a:ln w="19050" algn="ctr">
              <a:solidFill>
                <a:schemeClr val="tx1"/>
              </a:solidFill>
              <a:round/>
              <a:headEnd/>
              <a:tailEnd/>
            </a:ln>
          </p:spPr>
        </p:cxnSp>
        <p:cxnSp>
          <p:nvCxnSpPr>
            <p:cNvPr id="30748" name="Straight Connector 49"/>
            <p:cNvCxnSpPr>
              <a:cxnSpLocks noChangeShapeType="1"/>
            </p:cNvCxnSpPr>
            <p:nvPr/>
          </p:nvCxnSpPr>
          <p:spPr bwMode="auto">
            <a:xfrm>
              <a:off x="4212523" y="2497659"/>
              <a:ext cx="0" cy="313878"/>
            </a:xfrm>
            <a:prstGeom prst="line">
              <a:avLst/>
            </a:prstGeom>
            <a:noFill/>
            <a:ln w="19050" algn="ctr">
              <a:solidFill>
                <a:schemeClr val="tx1"/>
              </a:solidFill>
              <a:round/>
              <a:headEnd/>
              <a:tailEnd/>
            </a:ln>
          </p:spPr>
        </p:cxnSp>
        <p:cxnSp>
          <p:nvCxnSpPr>
            <p:cNvPr id="30749" name="Straight Connector 50"/>
            <p:cNvCxnSpPr>
              <a:cxnSpLocks noChangeShapeType="1"/>
            </p:cNvCxnSpPr>
            <p:nvPr/>
          </p:nvCxnSpPr>
          <p:spPr bwMode="auto">
            <a:xfrm>
              <a:off x="4500555" y="2498804"/>
              <a:ext cx="0" cy="313878"/>
            </a:xfrm>
            <a:prstGeom prst="line">
              <a:avLst/>
            </a:prstGeom>
            <a:noFill/>
            <a:ln w="19050" algn="ctr">
              <a:solidFill>
                <a:schemeClr val="tx1"/>
              </a:solidFill>
              <a:round/>
              <a:headEnd/>
              <a:tailEnd/>
            </a:ln>
          </p:spPr>
        </p:cxnSp>
        <p:cxnSp>
          <p:nvCxnSpPr>
            <p:cNvPr id="30750" name="Straight Connector 51"/>
            <p:cNvCxnSpPr>
              <a:cxnSpLocks noChangeShapeType="1"/>
            </p:cNvCxnSpPr>
            <p:nvPr/>
          </p:nvCxnSpPr>
          <p:spPr bwMode="auto">
            <a:xfrm>
              <a:off x="4788024" y="2502422"/>
              <a:ext cx="0" cy="313878"/>
            </a:xfrm>
            <a:prstGeom prst="line">
              <a:avLst/>
            </a:prstGeom>
            <a:noFill/>
            <a:ln w="19050" algn="ctr">
              <a:solidFill>
                <a:schemeClr val="tx1"/>
              </a:solidFill>
              <a:round/>
              <a:headEnd/>
              <a:tailEnd/>
            </a:ln>
          </p:spPr>
        </p:cxnSp>
        <p:cxnSp>
          <p:nvCxnSpPr>
            <p:cNvPr id="30751" name="Straight Connector 52"/>
            <p:cNvCxnSpPr>
              <a:cxnSpLocks noChangeShapeType="1"/>
            </p:cNvCxnSpPr>
            <p:nvPr/>
          </p:nvCxnSpPr>
          <p:spPr bwMode="auto">
            <a:xfrm>
              <a:off x="5076056" y="2503567"/>
              <a:ext cx="0" cy="313878"/>
            </a:xfrm>
            <a:prstGeom prst="line">
              <a:avLst/>
            </a:prstGeom>
            <a:noFill/>
            <a:ln w="19050" algn="ctr">
              <a:solidFill>
                <a:schemeClr val="tx1"/>
              </a:solidFill>
              <a:round/>
              <a:headEnd/>
              <a:tailEnd/>
            </a:ln>
          </p:spPr>
        </p:cxnSp>
        <p:cxnSp>
          <p:nvCxnSpPr>
            <p:cNvPr id="30752" name="Straight Connector 53"/>
            <p:cNvCxnSpPr>
              <a:cxnSpLocks noChangeShapeType="1"/>
            </p:cNvCxnSpPr>
            <p:nvPr/>
          </p:nvCxnSpPr>
          <p:spPr bwMode="auto">
            <a:xfrm>
              <a:off x="5357738" y="2499246"/>
              <a:ext cx="0" cy="313878"/>
            </a:xfrm>
            <a:prstGeom prst="line">
              <a:avLst/>
            </a:prstGeom>
            <a:noFill/>
            <a:ln w="19050" algn="ctr">
              <a:solidFill>
                <a:schemeClr val="tx1"/>
              </a:solidFill>
              <a:round/>
              <a:headEnd/>
              <a:tailEnd/>
            </a:ln>
          </p:spPr>
        </p:cxnSp>
        <p:cxnSp>
          <p:nvCxnSpPr>
            <p:cNvPr id="30753" name="Straight Connector 54"/>
            <p:cNvCxnSpPr>
              <a:cxnSpLocks noChangeShapeType="1"/>
            </p:cNvCxnSpPr>
            <p:nvPr/>
          </p:nvCxnSpPr>
          <p:spPr bwMode="auto">
            <a:xfrm>
              <a:off x="5645770" y="2500391"/>
              <a:ext cx="0" cy="313878"/>
            </a:xfrm>
            <a:prstGeom prst="line">
              <a:avLst/>
            </a:prstGeom>
            <a:noFill/>
            <a:ln w="19050" algn="ctr">
              <a:solidFill>
                <a:schemeClr val="tx1"/>
              </a:solidFill>
              <a:round/>
              <a:headEnd/>
              <a:tailEnd/>
            </a:ln>
          </p:spPr>
        </p:cxnSp>
        <p:cxnSp>
          <p:nvCxnSpPr>
            <p:cNvPr id="30754" name="Straight Connector 55"/>
            <p:cNvCxnSpPr>
              <a:cxnSpLocks noChangeShapeType="1"/>
            </p:cNvCxnSpPr>
            <p:nvPr/>
          </p:nvCxnSpPr>
          <p:spPr bwMode="auto">
            <a:xfrm>
              <a:off x="5933239" y="2504009"/>
              <a:ext cx="0" cy="313878"/>
            </a:xfrm>
            <a:prstGeom prst="line">
              <a:avLst/>
            </a:prstGeom>
            <a:noFill/>
            <a:ln w="19050" algn="ctr">
              <a:solidFill>
                <a:schemeClr val="tx1"/>
              </a:solidFill>
              <a:round/>
              <a:headEnd/>
              <a:tailEnd/>
            </a:ln>
          </p:spPr>
        </p:cxnSp>
        <p:cxnSp>
          <p:nvCxnSpPr>
            <p:cNvPr id="30755" name="Straight Connector 56"/>
            <p:cNvCxnSpPr>
              <a:cxnSpLocks noChangeShapeType="1"/>
            </p:cNvCxnSpPr>
            <p:nvPr/>
          </p:nvCxnSpPr>
          <p:spPr bwMode="auto">
            <a:xfrm>
              <a:off x="6221271" y="2505154"/>
              <a:ext cx="0" cy="313878"/>
            </a:xfrm>
            <a:prstGeom prst="line">
              <a:avLst/>
            </a:prstGeom>
            <a:noFill/>
            <a:ln w="19050" algn="ctr">
              <a:solidFill>
                <a:schemeClr val="tx1"/>
              </a:solidFill>
              <a:round/>
              <a:headEnd/>
              <a:tailEnd/>
            </a:ln>
          </p:spPr>
        </p:cxnSp>
        <p:cxnSp>
          <p:nvCxnSpPr>
            <p:cNvPr id="30756" name="Straight Connector 57"/>
            <p:cNvCxnSpPr>
              <a:cxnSpLocks noChangeShapeType="1"/>
            </p:cNvCxnSpPr>
            <p:nvPr/>
          </p:nvCxnSpPr>
          <p:spPr bwMode="auto">
            <a:xfrm>
              <a:off x="6510429" y="2504009"/>
              <a:ext cx="0" cy="313878"/>
            </a:xfrm>
            <a:prstGeom prst="line">
              <a:avLst/>
            </a:prstGeom>
            <a:noFill/>
            <a:ln w="19050" algn="ctr">
              <a:solidFill>
                <a:schemeClr val="tx1"/>
              </a:solidFill>
              <a:round/>
              <a:headEnd/>
              <a:tailEnd/>
            </a:ln>
          </p:spPr>
        </p:cxnSp>
        <p:cxnSp>
          <p:nvCxnSpPr>
            <p:cNvPr id="30757" name="Straight Connector 58"/>
            <p:cNvCxnSpPr>
              <a:cxnSpLocks noChangeShapeType="1"/>
            </p:cNvCxnSpPr>
            <p:nvPr/>
          </p:nvCxnSpPr>
          <p:spPr bwMode="auto">
            <a:xfrm>
              <a:off x="6798461" y="2505154"/>
              <a:ext cx="0" cy="313878"/>
            </a:xfrm>
            <a:prstGeom prst="line">
              <a:avLst/>
            </a:prstGeom>
            <a:noFill/>
            <a:ln w="19050" algn="ctr">
              <a:solidFill>
                <a:schemeClr val="tx1"/>
              </a:solidFill>
              <a:round/>
              <a:headEnd/>
              <a:tailEnd/>
            </a:ln>
          </p:spPr>
        </p:cxnSp>
        <p:cxnSp>
          <p:nvCxnSpPr>
            <p:cNvPr id="30758" name="Straight Connector 59"/>
            <p:cNvCxnSpPr>
              <a:cxnSpLocks noChangeShapeType="1"/>
            </p:cNvCxnSpPr>
            <p:nvPr/>
          </p:nvCxnSpPr>
          <p:spPr bwMode="auto">
            <a:xfrm>
              <a:off x="7085930" y="2508772"/>
              <a:ext cx="0" cy="313878"/>
            </a:xfrm>
            <a:prstGeom prst="line">
              <a:avLst/>
            </a:prstGeom>
            <a:noFill/>
            <a:ln w="19050" algn="ctr">
              <a:solidFill>
                <a:schemeClr val="tx1"/>
              </a:solidFill>
              <a:round/>
              <a:headEnd/>
              <a:tailEnd/>
            </a:ln>
          </p:spPr>
        </p:cxnSp>
        <p:cxnSp>
          <p:nvCxnSpPr>
            <p:cNvPr id="30759" name="Straight Connector 60"/>
            <p:cNvCxnSpPr>
              <a:cxnSpLocks noChangeShapeType="1"/>
            </p:cNvCxnSpPr>
            <p:nvPr/>
          </p:nvCxnSpPr>
          <p:spPr bwMode="auto">
            <a:xfrm>
              <a:off x="7373962" y="2509917"/>
              <a:ext cx="0" cy="313878"/>
            </a:xfrm>
            <a:prstGeom prst="line">
              <a:avLst/>
            </a:prstGeom>
            <a:noFill/>
            <a:ln w="19050" algn="ctr">
              <a:solidFill>
                <a:schemeClr val="tx1"/>
              </a:solidFill>
              <a:round/>
              <a:headEnd/>
              <a:tailEnd/>
            </a:ln>
          </p:spPr>
        </p:cxnSp>
        <p:cxnSp>
          <p:nvCxnSpPr>
            <p:cNvPr id="30760" name="Straight Connector 61"/>
            <p:cNvCxnSpPr>
              <a:cxnSpLocks noChangeShapeType="1"/>
            </p:cNvCxnSpPr>
            <p:nvPr/>
          </p:nvCxnSpPr>
          <p:spPr bwMode="auto">
            <a:xfrm>
              <a:off x="7661994" y="2499246"/>
              <a:ext cx="0" cy="313878"/>
            </a:xfrm>
            <a:prstGeom prst="line">
              <a:avLst/>
            </a:prstGeom>
            <a:noFill/>
            <a:ln w="19050" algn="ctr">
              <a:solidFill>
                <a:schemeClr val="tx1"/>
              </a:solidFill>
              <a:round/>
              <a:headEnd/>
              <a:tailEnd/>
            </a:ln>
          </p:spPr>
        </p:cxnSp>
        <p:cxnSp>
          <p:nvCxnSpPr>
            <p:cNvPr id="30761" name="Straight Connector 62"/>
            <p:cNvCxnSpPr>
              <a:cxnSpLocks noChangeShapeType="1"/>
            </p:cNvCxnSpPr>
            <p:nvPr/>
          </p:nvCxnSpPr>
          <p:spPr bwMode="auto">
            <a:xfrm>
              <a:off x="7950026" y="2500391"/>
              <a:ext cx="0" cy="313878"/>
            </a:xfrm>
            <a:prstGeom prst="line">
              <a:avLst/>
            </a:prstGeom>
            <a:noFill/>
            <a:ln w="19050" algn="ctr">
              <a:solidFill>
                <a:schemeClr val="tx1"/>
              </a:solidFill>
              <a:round/>
              <a:headEnd/>
              <a:tailEnd/>
            </a:ln>
          </p:spPr>
        </p:cxnSp>
      </p:grpSp>
      <p:pic>
        <p:nvPicPr>
          <p:cNvPr id="72" name="Picture 71" descr="TP_tmp"/>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3832225" y="2854325"/>
            <a:ext cx="182563" cy="160338"/>
          </a:xfrm>
          <a:prstGeom prst="rect">
            <a:avLst/>
          </a:prstGeom>
          <a:noFill/>
          <a:ln w="9525">
            <a:noFill/>
            <a:miter lim="800000"/>
            <a:headEnd/>
            <a:tailEnd/>
          </a:ln>
        </p:spPr>
      </p:pic>
      <p:pic>
        <p:nvPicPr>
          <p:cNvPr id="74" name="Picture 73" descr="TP_tmp"/>
          <p:cNvPicPr>
            <a:picLocks noChangeAspect="1"/>
          </p:cNvPicPr>
          <p:nvPr>
            <p:custDataLst>
              <p:tags r:id="rId3"/>
            </p:custDataLst>
          </p:nvPr>
        </p:nvPicPr>
        <p:blipFill>
          <a:blip r:embed="rId11" cstate="print">
            <a:clrChange>
              <a:clrFrom>
                <a:srgbClr val="FFFFFF"/>
              </a:clrFrom>
              <a:clrTo>
                <a:srgbClr val="FFFFFF">
                  <a:alpha val="0"/>
                </a:srgbClr>
              </a:clrTo>
            </a:clrChange>
          </a:blip>
          <a:srcRect/>
          <a:stretch>
            <a:fillRect/>
          </a:stretch>
        </p:blipFill>
        <p:spPr bwMode="auto">
          <a:xfrm>
            <a:off x="4067175" y="2854325"/>
            <a:ext cx="525463" cy="180975"/>
          </a:xfrm>
          <a:prstGeom prst="rect">
            <a:avLst/>
          </a:prstGeom>
          <a:noFill/>
          <a:ln w="9525">
            <a:noFill/>
            <a:miter lim="800000"/>
            <a:headEnd/>
            <a:tailEnd/>
          </a:ln>
        </p:spPr>
      </p:pic>
      <p:pic>
        <p:nvPicPr>
          <p:cNvPr id="78" name="Picture 77" descr="TP_tmp"/>
          <p:cNvPicPr>
            <a:picLocks noChangeAspect="1"/>
          </p:cNvPicPr>
          <p:nvPr>
            <p:custDataLst>
              <p:tags r:id="rId4"/>
            </p:custDataLst>
          </p:nvPr>
        </p:nvPicPr>
        <p:blipFill>
          <a:blip r:embed="rId12" cstate="print">
            <a:clrChange>
              <a:clrFrom>
                <a:srgbClr val="FFFFFF"/>
              </a:clrFrom>
              <a:clrTo>
                <a:srgbClr val="FFFFFF">
                  <a:alpha val="0"/>
                </a:srgbClr>
              </a:clrTo>
            </a:clrChange>
          </a:blip>
          <a:srcRect/>
          <a:stretch>
            <a:fillRect/>
          </a:stretch>
        </p:blipFill>
        <p:spPr bwMode="auto">
          <a:xfrm>
            <a:off x="3184525" y="4064000"/>
            <a:ext cx="2678113" cy="752475"/>
          </a:xfrm>
          <a:prstGeom prst="rect">
            <a:avLst/>
          </a:prstGeom>
          <a:noFill/>
          <a:ln w="9525">
            <a:noFill/>
            <a:miter lim="800000"/>
            <a:headEnd/>
            <a:tailEnd/>
          </a:ln>
        </p:spPr>
      </p:pic>
      <p:pic>
        <p:nvPicPr>
          <p:cNvPr id="81" name="Picture 80" descr="TP_tmp"/>
          <p:cNvPicPr>
            <a:picLocks noChangeAspect="1"/>
          </p:cNvPicPr>
          <p:nvPr>
            <p:custDataLst>
              <p:tags r:id="rId5"/>
            </p:custDataLst>
          </p:nvPr>
        </p:nvPicPr>
        <p:blipFill>
          <a:blip r:embed="rId13" cstate="print">
            <a:clrChange>
              <a:clrFrom>
                <a:srgbClr val="FFFFFF"/>
              </a:clrFrom>
              <a:clrTo>
                <a:srgbClr val="FFFFFF">
                  <a:alpha val="0"/>
                </a:srgbClr>
              </a:clrTo>
            </a:clrChange>
          </a:blip>
          <a:srcRect/>
          <a:stretch>
            <a:fillRect/>
          </a:stretch>
        </p:blipFill>
        <p:spPr bwMode="auto">
          <a:xfrm>
            <a:off x="3205163" y="5700713"/>
            <a:ext cx="2678112" cy="752475"/>
          </a:xfrm>
          <a:prstGeom prst="rect">
            <a:avLst/>
          </a:prstGeom>
          <a:noFill/>
          <a:ln w="9525">
            <a:noFill/>
            <a:miter lim="800000"/>
            <a:headEnd/>
            <a:tailEnd/>
          </a:ln>
        </p:spPr>
      </p:pic>
      <p:pic>
        <p:nvPicPr>
          <p:cNvPr id="83" name="Picture 82" descr="TP_tmp"/>
          <p:cNvPicPr>
            <a:picLocks noChangeAspect="1"/>
          </p:cNvPicPr>
          <p:nvPr>
            <p:custDataLst>
              <p:tags r:id="rId6"/>
            </p:custDataLst>
          </p:nvPr>
        </p:nvPicPr>
        <p:blipFill>
          <a:blip r:embed="rId14" cstate="print">
            <a:clrChange>
              <a:clrFrom>
                <a:srgbClr val="FFFFFF"/>
              </a:clrFrom>
              <a:clrTo>
                <a:srgbClr val="FFFFFF">
                  <a:alpha val="0"/>
                </a:srgbClr>
              </a:clrTo>
            </a:clrChange>
          </a:blip>
          <a:srcRect/>
          <a:stretch>
            <a:fillRect/>
          </a:stretch>
        </p:blipFill>
        <p:spPr bwMode="auto">
          <a:xfrm>
            <a:off x="4049713" y="5084763"/>
            <a:ext cx="90487" cy="30162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ko-KR" dirty="0" smtClean="0">
                <a:ea typeface="굴림" panose="020B0600000101010101" pitchFamily="50" charset="-127"/>
              </a:rPr>
              <a:t>Ranking </a:t>
            </a:r>
            <a:endParaRPr lang="ko-KR" altLang="en-US" dirty="0" smtClean="0">
              <a:ea typeface="굴림" panose="020B0600000101010101" pitchFamily="50" charset="-127"/>
            </a:endParaRPr>
          </a:p>
        </p:txBody>
      </p:sp>
      <p:sp>
        <p:nvSpPr>
          <p:cNvPr id="5123" name="Content Placeholder 2"/>
          <p:cNvSpPr>
            <a:spLocks noGrp="1"/>
          </p:cNvSpPr>
          <p:nvPr>
            <p:ph idx="1"/>
          </p:nvPr>
        </p:nvSpPr>
        <p:spPr>
          <a:xfrm>
            <a:off x="611436" y="1907426"/>
            <a:ext cx="8857108" cy="873502"/>
          </a:xfrm>
        </p:spPr>
        <p:txBody>
          <a:bodyPr/>
          <a:lstStyle/>
          <a:p>
            <a:pPr marL="0" indent="0">
              <a:buFontTx/>
              <a:buNone/>
            </a:pPr>
            <a:r>
              <a:rPr lang="en-US" altLang="ko-KR" b="1" dirty="0" smtClean="0">
                <a:ea typeface="굴림" panose="020B0600000101010101" pitchFamily="50" charset="-127"/>
              </a:rPr>
              <a:t>Applications:</a:t>
            </a:r>
            <a:r>
              <a:rPr lang="en-US" altLang="ko-KR" dirty="0" smtClean="0">
                <a:ea typeface="굴림" panose="020B0600000101010101" pitchFamily="50" charset="-127"/>
              </a:rPr>
              <a:t> </a:t>
            </a:r>
            <a:r>
              <a:rPr lang="en-US" altLang="ko-KR" dirty="0">
                <a:ea typeface="굴림" panose="020B0600000101010101" pitchFamily="50" charset="-127"/>
              </a:rPr>
              <a:t>web search, recommendation </a:t>
            </a:r>
            <a:r>
              <a:rPr lang="en-US" altLang="ko-KR" dirty="0" smtClean="0">
                <a:ea typeface="굴림" panose="020B0600000101010101" pitchFamily="50" charset="-127"/>
              </a:rPr>
              <a:t>systems, </a:t>
            </a:r>
            <a:r>
              <a:rPr lang="en-US" altLang="ko-KR" dirty="0">
                <a:ea typeface="굴림" panose="020B0600000101010101" pitchFamily="50" charset="-127"/>
              </a:rPr>
              <a:t>admissions,</a:t>
            </a:r>
            <a:r>
              <a:rPr lang="en-US" altLang="ko-KR" dirty="0" smtClean="0">
                <a:ea typeface="굴림" panose="020B0600000101010101" pitchFamily="50" charset="-127"/>
              </a:rPr>
              <a:t> sports </a:t>
            </a:r>
            <a:r>
              <a:rPr lang="en-US" altLang="ko-KR" dirty="0">
                <a:ea typeface="굴림" panose="020B0600000101010101" pitchFamily="50" charset="-127"/>
              </a:rPr>
              <a:t>competitions, </a:t>
            </a:r>
            <a:r>
              <a:rPr lang="en-US" altLang="ko-KR" dirty="0" smtClean="0">
                <a:ea typeface="굴림" panose="020B0600000101010101" pitchFamily="50" charset="-127"/>
              </a:rPr>
              <a:t>voting, etc</a:t>
            </a:r>
          </a:p>
        </p:txBody>
      </p:sp>
      <p:grpSp>
        <p:nvGrpSpPr>
          <p:cNvPr id="5" name="그룹 4"/>
          <p:cNvGrpSpPr/>
          <p:nvPr/>
        </p:nvGrpSpPr>
        <p:grpSpPr>
          <a:xfrm>
            <a:off x="2969523" y="3658527"/>
            <a:ext cx="3204955" cy="2728820"/>
            <a:chOff x="3082773" y="3577673"/>
            <a:chExt cx="3204955" cy="2728820"/>
          </a:xfrm>
        </p:grpSpPr>
        <p:pic>
          <p:nvPicPr>
            <p:cNvPr id="38" name="Picture 10" descr="http://4.bp.blogspot.com/-JOqxgp-ZWe0/U3BtyEQlEiI/AAAAAAAAOfg/Doq6Q2MwIKA/s1600/google-logo-874x288.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26410" y="5911205"/>
              <a:ext cx="1152525" cy="39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23"/>
            <p:cNvGrpSpPr>
              <a:grpSpLocks/>
            </p:cNvGrpSpPr>
            <p:nvPr/>
          </p:nvGrpSpPr>
          <p:grpSpPr bwMode="auto">
            <a:xfrm>
              <a:off x="3373507" y="3577673"/>
              <a:ext cx="2326395" cy="2163329"/>
              <a:chOff x="755577" y="1844823"/>
              <a:chExt cx="4615680" cy="4104455"/>
            </a:xfrm>
          </p:grpSpPr>
          <p:sp>
            <p:nvSpPr>
              <p:cNvPr id="5133" name="Oval 24"/>
              <p:cNvSpPr>
                <a:spLocks noChangeArrowheads="1"/>
              </p:cNvSpPr>
              <p:nvPr/>
            </p:nvSpPr>
            <p:spPr bwMode="auto">
              <a:xfrm>
                <a:off x="755577" y="3131540"/>
                <a:ext cx="1368151" cy="1411585"/>
              </a:xfrm>
              <a:prstGeom prst="ellipse">
                <a:avLst/>
              </a:prstGeom>
              <a:solidFill>
                <a:schemeClr val="accent2"/>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2800" b="1">
                    <a:solidFill>
                      <a:srgbClr val="FFFFFF"/>
                    </a:solidFill>
                  </a:rPr>
                  <a:t>A</a:t>
                </a:r>
                <a:endParaRPr lang="ko-KR" altLang="en-US" sz="2800" b="1">
                  <a:solidFill>
                    <a:srgbClr val="FFFFFF"/>
                  </a:solidFill>
                </a:endParaRPr>
              </a:p>
            </p:txBody>
          </p:sp>
          <p:sp>
            <p:nvSpPr>
              <p:cNvPr id="5134" name="Oval 25"/>
              <p:cNvSpPr>
                <a:spLocks noChangeArrowheads="1"/>
              </p:cNvSpPr>
              <p:nvPr/>
            </p:nvSpPr>
            <p:spPr bwMode="auto">
              <a:xfrm>
                <a:off x="2771801" y="1844823"/>
                <a:ext cx="936103" cy="969663"/>
              </a:xfrm>
              <a:prstGeom prst="ellipse">
                <a:avLst/>
              </a:prstGeom>
              <a:solidFill>
                <a:srgbClr val="FF0000"/>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2800" b="1" dirty="0">
                    <a:solidFill>
                      <a:srgbClr val="FFFFFF"/>
                    </a:solidFill>
                  </a:rPr>
                  <a:t>B</a:t>
                </a:r>
                <a:endParaRPr lang="ko-KR" altLang="en-US" sz="2800" b="1" dirty="0">
                  <a:solidFill>
                    <a:srgbClr val="FFFFFF"/>
                  </a:solidFill>
                </a:endParaRPr>
              </a:p>
            </p:txBody>
          </p:sp>
          <p:sp>
            <p:nvSpPr>
              <p:cNvPr id="5135" name="Oval 26"/>
              <p:cNvSpPr>
                <a:spLocks noChangeArrowheads="1"/>
              </p:cNvSpPr>
              <p:nvPr/>
            </p:nvSpPr>
            <p:spPr bwMode="auto">
              <a:xfrm>
                <a:off x="2940396" y="5373214"/>
                <a:ext cx="604639" cy="576064"/>
              </a:xfrm>
              <a:prstGeom prst="ellipse">
                <a:avLst/>
              </a:prstGeom>
              <a:solidFill>
                <a:srgbClr val="009900"/>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b="1">
                    <a:solidFill>
                      <a:srgbClr val="FFFFFF"/>
                    </a:solidFill>
                  </a:rPr>
                  <a:t>C</a:t>
                </a:r>
                <a:endParaRPr lang="ko-KR" altLang="en-US" b="1">
                  <a:solidFill>
                    <a:srgbClr val="FFFFFF"/>
                  </a:solidFill>
                </a:endParaRPr>
              </a:p>
            </p:txBody>
          </p:sp>
          <p:sp>
            <p:nvSpPr>
              <p:cNvPr id="5136" name="Oval 27"/>
              <p:cNvSpPr>
                <a:spLocks noChangeArrowheads="1"/>
              </p:cNvSpPr>
              <p:nvPr/>
            </p:nvSpPr>
            <p:spPr bwMode="auto">
              <a:xfrm>
                <a:off x="4814666" y="2879577"/>
                <a:ext cx="522779" cy="522778"/>
              </a:xfrm>
              <a:prstGeom prst="ellipse">
                <a:avLst/>
              </a:prstGeom>
              <a:solidFill>
                <a:srgbClr val="FF9900"/>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600" b="1" dirty="0">
                    <a:solidFill>
                      <a:srgbClr val="FFFFFF"/>
                    </a:solidFill>
                  </a:rPr>
                  <a:t>D</a:t>
                </a:r>
                <a:endParaRPr lang="ko-KR" altLang="en-US" sz="1600" b="1" dirty="0">
                  <a:solidFill>
                    <a:srgbClr val="FFFFFF"/>
                  </a:solidFill>
                </a:endParaRPr>
              </a:p>
            </p:txBody>
          </p:sp>
          <p:cxnSp>
            <p:nvCxnSpPr>
              <p:cNvPr id="5137" name="Straight Arrow Connector 28"/>
              <p:cNvCxnSpPr>
                <a:cxnSpLocks noChangeShapeType="1"/>
                <a:stCxn id="5134" idx="2"/>
                <a:endCxn id="5133" idx="7"/>
              </p:cNvCxnSpPr>
              <p:nvPr/>
            </p:nvCxnSpPr>
            <p:spPr bwMode="auto">
              <a:xfrm flipH="1">
                <a:off x="1923368" y="2329656"/>
                <a:ext cx="848433" cy="1008606"/>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sp>
            <p:nvSpPr>
              <p:cNvPr id="48" name="Oval 47"/>
              <p:cNvSpPr/>
              <p:nvPr/>
            </p:nvSpPr>
            <p:spPr bwMode="auto">
              <a:xfrm>
                <a:off x="4795782" y="4221114"/>
                <a:ext cx="575475" cy="575821"/>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wrap="none" anchor="ctr"/>
              <a:lstStyle/>
              <a:p>
                <a:pPr algn="ctr" defTabSz="823913">
                  <a:defRPr/>
                </a:pPr>
                <a:r>
                  <a:rPr lang="en-US" altLang="ko-KR" sz="1600" b="1" dirty="0">
                    <a:solidFill>
                      <a:srgbClr val="FFFFFF"/>
                    </a:solidFill>
                    <a:latin typeface="Arial" charset="0"/>
                  </a:rPr>
                  <a:t>E</a:t>
                </a:r>
                <a:endParaRPr lang="ko-KR" altLang="en-US" sz="1600" b="1" dirty="0">
                  <a:solidFill>
                    <a:srgbClr val="FFFFFF"/>
                  </a:solidFill>
                  <a:latin typeface="Arial" charset="0"/>
                </a:endParaRPr>
              </a:p>
            </p:txBody>
          </p:sp>
          <p:cxnSp>
            <p:nvCxnSpPr>
              <p:cNvPr id="5139" name="Straight Arrow Connector 30"/>
              <p:cNvCxnSpPr>
                <a:cxnSpLocks noChangeShapeType="1"/>
                <a:stCxn id="5135" idx="1"/>
                <a:endCxn id="5133" idx="5"/>
              </p:cNvCxnSpPr>
              <p:nvPr/>
            </p:nvCxnSpPr>
            <p:spPr bwMode="auto">
              <a:xfrm flipH="1" flipV="1">
                <a:off x="1923368" y="4336402"/>
                <a:ext cx="1105575" cy="1121176"/>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0" name="Straight Arrow Connector 31"/>
              <p:cNvCxnSpPr>
                <a:cxnSpLocks noChangeShapeType="1"/>
                <a:stCxn id="5136" idx="2"/>
              </p:cNvCxnSpPr>
              <p:nvPr/>
            </p:nvCxnSpPr>
            <p:spPr bwMode="auto">
              <a:xfrm flipH="1">
                <a:off x="2051726" y="3140966"/>
                <a:ext cx="2762940" cy="465609"/>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1" name="Straight Arrow Connector 32"/>
              <p:cNvCxnSpPr>
                <a:cxnSpLocks noChangeShapeType="1"/>
                <a:stCxn id="48" idx="2"/>
              </p:cNvCxnSpPr>
              <p:nvPr/>
            </p:nvCxnSpPr>
            <p:spPr bwMode="auto">
              <a:xfrm flipH="1" flipV="1">
                <a:off x="2051724" y="4099932"/>
                <a:ext cx="2744058" cy="409093"/>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2" name="Straight Arrow Connector 33"/>
              <p:cNvCxnSpPr>
                <a:cxnSpLocks noChangeShapeType="1"/>
                <a:stCxn id="5135" idx="0"/>
                <a:endCxn id="5134" idx="4"/>
              </p:cNvCxnSpPr>
              <p:nvPr/>
            </p:nvCxnSpPr>
            <p:spPr bwMode="auto">
              <a:xfrm flipH="1" flipV="1">
                <a:off x="3239850" y="2814487"/>
                <a:ext cx="2862" cy="2558727"/>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3" name="Straight Arrow Connector 34"/>
              <p:cNvCxnSpPr>
                <a:cxnSpLocks noChangeShapeType="1"/>
                <a:stCxn id="5136" idx="1"/>
                <a:endCxn id="5134" idx="6"/>
              </p:cNvCxnSpPr>
              <p:nvPr/>
            </p:nvCxnSpPr>
            <p:spPr bwMode="auto">
              <a:xfrm flipH="1" flipV="1">
                <a:off x="3707904" y="2329656"/>
                <a:ext cx="1183320" cy="626480"/>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4" name="Straight Arrow Connector 35"/>
              <p:cNvCxnSpPr>
                <a:cxnSpLocks noChangeShapeType="1"/>
                <a:stCxn id="48" idx="1"/>
                <a:endCxn id="5134" idx="5"/>
              </p:cNvCxnSpPr>
              <p:nvPr/>
            </p:nvCxnSpPr>
            <p:spPr bwMode="auto">
              <a:xfrm flipH="1" flipV="1">
                <a:off x="3570815" y="2672482"/>
                <a:ext cx="1309244" cy="1632958"/>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5" name="Straight Arrow Connector 36"/>
              <p:cNvCxnSpPr>
                <a:cxnSpLocks noChangeShapeType="1"/>
                <a:stCxn id="5136" idx="3"/>
                <a:endCxn id="5135" idx="7"/>
              </p:cNvCxnSpPr>
              <p:nvPr/>
            </p:nvCxnSpPr>
            <p:spPr bwMode="auto">
              <a:xfrm flipH="1">
                <a:off x="3456486" y="3325796"/>
                <a:ext cx="1434739" cy="2131782"/>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46" name="Straight Arrow Connector 37"/>
              <p:cNvCxnSpPr>
                <a:cxnSpLocks noChangeShapeType="1"/>
                <a:stCxn id="48" idx="3"/>
                <a:endCxn id="5135" idx="6"/>
              </p:cNvCxnSpPr>
              <p:nvPr/>
            </p:nvCxnSpPr>
            <p:spPr bwMode="auto">
              <a:xfrm flipH="1">
                <a:off x="3545034" y="4712608"/>
                <a:ext cx="1335024" cy="948639"/>
              </a:xfrm>
              <a:prstGeom prst="straightConnector1">
                <a:avLst/>
              </a:prstGeom>
              <a:noFill/>
              <a:ln w="19050" algn="ctr">
                <a:solidFill>
                  <a:schemeClr val="tx1"/>
                </a:solidFill>
                <a:round/>
                <a:headEnd/>
                <a:tailEnd type="stealth" w="lg" len="lg"/>
              </a:ln>
              <a:extLst>
                <a:ext uri="{909E8E84-426E-40DD-AFC4-6F175D3DCCD1}">
                  <a14:hiddenFill xmlns="" xmlns:a14="http://schemas.microsoft.com/office/drawing/2010/main">
                    <a:noFill/>
                  </a14:hiddenFill>
                </a:ext>
              </a:extLst>
            </p:spPr>
          </p:cxnSp>
        </p:grpSp>
        <p:sp>
          <p:nvSpPr>
            <p:cNvPr id="57" name="Content Placeholder 2"/>
            <p:cNvSpPr txBox="1">
              <a:spLocks/>
            </p:cNvSpPr>
            <p:nvPr/>
          </p:nvSpPr>
          <p:spPr bwMode="auto">
            <a:xfrm>
              <a:off x="4487503" y="5880373"/>
              <a:ext cx="1800225" cy="381000"/>
            </a:xfrm>
            <a:prstGeom prst="rect">
              <a:avLst/>
            </a:prstGeom>
            <a:noFill/>
            <a:ln w="9525">
              <a:noFill/>
              <a:miter lim="800000"/>
              <a:headEnd/>
              <a:tailEnd/>
            </a:ln>
          </p:spPr>
          <p:txBody>
            <a:bodyPr lIns="91434" tIns="45717" rIns="91434" bIns="45717"/>
            <a:lstStyle/>
            <a:p>
              <a:pPr marL="342900" indent="-342900" eaLnBrk="0" hangingPunct="0">
                <a:spcBef>
                  <a:spcPct val="20000"/>
                </a:spcBef>
                <a:defRPr/>
              </a:pPr>
              <a:r>
                <a:rPr lang="en-US" altLang="ko-KR" sz="2400" kern="0" dirty="0">
                  <a:latin typeface="Gill Sans MT" panose="020B0502020104020203" pitchFamily="34" charset="0"/>
                  <a:ea typeface="+mn-ea"/>
                </a:rPr>
                <a:t>P</a:t>
              </a:r>
              <a:r>
                <a:rPr lang="en-US" altLang="ko-KR" kern="0" dirty="0">
                  <a:latin typeface="Gill Sans MT" panose="020B0502020104020203" pitchFamily="34" charset="0"/>
                  <a:ea typeface="+mn-ea"/>
                </a:rPr>
                <a:t>AGE </a:t>
              </a:r>
              <a:r>
                <a:rPr lang="en-US" altLang="ko-KR" sz="2400" kern="0" dirty="0">
                  <a:latin typeface="Gill Sans MT" panose="020B0502020104020203" pitchFamily="34" charset="0"/>
                  <a:ea typeface="+mn-ea"/>
                </a:rPr>
                <a:t>R</a:t>
              </a:r>
              <a:r>
                <a:rPr lang="en-US" altLang="ko-KR" kern="0" dirty="0">
                  <a:latin typeface="Gill Sans MT" panose="020B0502020104020203" pitchFamily="34" charset="0"/>
                  <a:ea typeface="+mn-ea"/>
                </a:rPr>
                <a:t>ANK</a:t>
              </a:r>
              <a:endParaRPr lang="ko-KR" altLang="en-US" sz="2400" kern="0" dirty="0">
                <a:latin typeface="Gill Sans MT" panose="020B0502020104020203" pitchFamily="34" charset="0"/>
                <a:ea typeface="+mn-ea"/>
              </a:endParaRPr>
            </a:p>
          </p:txBody>
        </p:sp>
        <p:sp>
          <p:nvSpPr>
            <p:cNvPr id="58" name="Content Placeholder 2"/>
            <p:cNvSpPr txBox="1">
              <a:spLocks/>
            </p:cNvSpPr>
            <p:nvPr/>
          </p:nvSpPr>
          <p:spPr bwMode="auto">
            <a:xfrm>
              <a:off x="3082773" y="5122434"/>
              <a:ext cx="1681163" cy="381000"/>
            </a:xfrm>
            <a:prstGeom prst="rect">
              <a:avLst/>
            </a:prstGeom>
            <a:noFill/>
            <a:ln w="9525">
              <a:noFill/>
              <a:miter lim="800000"/>
              <a:headEnd/>
              <a:tailEnd/>
            </a:ln>
          </p:spPr>
          <p:txBody>
            <a:bodyPr lIns="91434" tIns="45717" rIns="91434" bIns="45717"/>
            <a:lstStyle/>
            <a:p>
              <a:pPr marL="342900" indent="-342900" eaLnBrk="0" hangingPunct="0">
                <a:spcBef>
                  <a:spcPct val="20000"/>
                </a:spcBef>
                <a:defRPr/>
              </a:pPr>
              <a:r>
                <a:rPr lang="en-US" altLang="ko-KR" sz="2000" kern="0" dirty="0" smtClean="0">
                  <a:solidFill>
                    <a:srgbClr val="0070C0"/>
                  </a:solidFill>
                  <a:latin typeface="Gill Sans MT" panose="020B0502020104020203" pitchFamily="34" charset="0"/>
                  <a:ea typeface="+mn-ea"/>
                </a:rPr>
                <a:t>hyperlinks</a:t>
              </a:r>
              <a:endParaRPr lang="ko-KR" altLang="en-US" sz="2000" kern="0" dirty="0">
                <a:solidFill>
                  <a:srgbClr val="0070C0"/>
                </a:solidFill>
                <a:latin typeface="Gill Sans MT" panose="020B0502020104020203" pitchFamily="34" charset="0"/>
                <a:ea typeface="+mn-ea"/>
              </a:endParaRPr>
            </a:p>
          </p:txBody>
        </p:sp>
      </p:grpSp>
      <p:sp>
        <p:nvSpPr>
          <p:cNvPr id="25" name="Content Placeholder 2"/>
          <p:cNvSpPr txBox="1">
            <a:spLocks/>
          </p:cNvSpPr>
          <p:nvPr/>
        </p:nvSpPr>
        <p:spPr bwMode="auto">
          <a:xfrm>
            <a:off x="251396" y="3018350"/>
            <a:ext cx="8605171" cy="463804"/>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a:latin typeface="+mn-lt"/>
                <a:ea typeface="굴림" charset="-127"/>
              </a:rPr>
              <a:t>Lots of efforts </a:t>
            </a:r>
            <a:r>
              <a:rPr kumimoji="0" lang="en-US" altLang="ko-KR" sz="2400" kern="0" dirty="0" smtClean="0">
                <a:latin typeface="+mn-lt"/>
                <a:ea typeface="굴림" charset="-127"/>
              </a:rPr>
              <a:t>made in developing ranking </a:t>
            </a:r>
            <a:r>
              <a:rPr kumimoji="0" lang="en-US" altLang="ko-KR" sz="2400" kern="0" dirty="0">
                <a:latin typeface="+mn-lt"/>
                <a:ea typeface="굴림" charset="-127"/>
              </a:rPr>
              <a:t>algorithms.</a:t>
            </a:r>
          </a:p>
        </p:txBody>
      </p:sp>
      <p:sp>
        <p:nvSpPr>
          <p:cNvPr id="26" name="Content Placeholder 2"/>
          <p:cNvSpPr txBox="1">
            <a:spLocks/>
          </p:cNvSpPr>
          <p:nvPr/>
        </p:nvSpPr>
        <p:spPr bwMode="auto">
          <a:xfrm>
            <a:off x="251396" y="1340768"/>
            <a:ext cx="8560339" cy="492471"/>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smtClean="0">
                <a:latin typeface="+mn-lt"/>
                <a:ea typeface="굴림" charset="-127"/>
              </a:rPr>
              <a:t>One of the fundamental problems in a wide range of contexts.</a:t>
            </a:r>
            <a:endParaRPr kumimoji="0" lang="en-US" altLang="ko-KR" sz="2400" kern="0" dirty="0">
              <a:latin typeface="+mn-lt"/>
              <a:ea typeface="굴림" charset="-127"/>
            </a:endParaRPr>
          </a:p>
        </p:txBody>
      </p:sp>
      <p:sp>
        <p:nvSpPr>
          <p:cNvPr id="27"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2</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2401366908"/>
      </p:ext>
    </p:extLst>
  </p:cSld>
  <p:clrMapOvr>
    <a:masterClrMapping/>
  </p:clrMapOvr>
  <p:transition spd="med" advTm="286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4"/>
          <p:cNvSpPr>
            <a:spLocks noChangeArrowheads="1"/>
          </p:cNvSpPr>
          <p:nvPr/>
        </p:nvSpPr>
        <p:spPr bwMode="auto">
          <a:xfrm>
            <a:off x="755650" y="2212975"/>
            <a:ext cx="3167063" cy="801688"/>
          </a:xfrm>
          <a:prstGeom prst="rect">
            <a:avLst/>
          </a:prstGeom>
          <a:solidFill>
            <a:srgbClr val="009AD0"/>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76" name="Rectangle 4"/>
          <p:cNvSpPr>
            <a:spLocks noChangeArrowheads="1"/>
          </p:cNvSpPr>
          <p:nvPr/>
        </p:nvSpPr>
        <p:spPr bwMode="auto">
          <a:xfrm>
            <a:off x="749300" y="2211388"/>
            <a:ext cx="2881313" cy="801687"/>
          </a:xfrm>
          <a:prstGeom prst="rect">
            <a:avLst/>
          </a:prstGeom>
          <a:solidFill>
            <a:schemeClr val="accent3">
              <a:lumMod val="90000"/>
            </a:schemeClr>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79" name="Rectangle 4"/>
          <p:cNvSpPr>
            <a:spLocks noChangeArrowheads="1"/>
          </p:cNvSpPr>
          <p:nvPr/>
        </p:nvSpPr>
        <p:spPr bwMode="auto">
          <a:xfrm>
            <a:off x="755650" y="2205038"/>
            <a:ext cx="287338" cy="801687"/>
          </a:xfrm>
          <a:prstGeom prst="rect">
            <a:avLst/>
          </a:prstGeom>
          <a:solidFill>
            <a:schemeClr val="accent5">
              <a:lumMod val="75000"/>
            </a:schemeClr>
          </a:solidFill>
          <a:ln w="9525" algn="ctr">
            <a:noFill/>
            <a:round/>
            <a:headEnd/>
            <a:tailEnd/>
          </a:ln>
        </p:spPr>
        <p:txBody>
          <a:bodyPr wrap="none" anchor="ctr"/>
          <a:lstStyle/>
          <a:p>
            <a:pPr algn="ctr" defTabSz="823913" eaLnBrk="0" latinLnBrk="0" hangingPunct="0">
              <a:spcBef>
                <a:spcPct val="20000"/>
              </a:spcBef>
              <a:defRPr/>
            </a:pPr>
            <a:endParaRPr kumimoji="0" lang="ko-KR" altLang="en-US" sz="2800" b="1" kern="0" dirty="0">
              <a:solidFill>
                <a:srgbClr val="FFFFFF"/>
              </a:solidFill>
              <a:latin typeface="+mn-lt"/>
            </a:endParaRPr>
          </a:p>
        </p:txBody>
      </p:sp>
      <p:sp>
        <p:nvSpPr>
          <p:cNvPr id="31749" name="Title 1"/>
          <p:cNvSpPr>
            <a:spLocks noGrp="1"/>
          </p:cNvSpPr>
          <p:nvPr>
            <p:ph type="title"/>
          </p:nvPr>
        </p:nvSpPr>
        <p:spPr/>
        <p:txBody>
          <a:bodyPr/>
          <a:lstStyle/>
          <a:p>
            <a:r>
              <a:rPr lang="en-US" altLang="ko-KR" smtClean="0">
                <a:ea typeface="굴림" charset="-127"/>
              </a:rPr>
              <a:t>Extension</a:t>
            </a:r>
            <a:endParaRPr lang="ko-KR" altLang="en-US" smtClean="0">
              <a:ea typeface="굴림" charset="-127"/>
            </a:endParaRPr>
          </a:p>
        </p:txBody>
      </p:sp>
      <p:sp>
        <p:nvSpPr>
          <p:cNvPr id="31750" name="Content Placeholder 2"/>
          <p:cNvSpPr>
            <a:spLocks noGrp="1"/>
          </p:cNvSpPr>
          <p:nvPr>
            <p:ph idx="1"/>
          </p:nvPr>
        </p:nvSpPr>
        <p:spPr>
          <a:xfrm>
            <a:off x="400050" y="1484313"/>
            <a:ext cx="6911975" cy="625475"/>
          </a:xfrm>
        </p:spPr>
        <p:txBody>
          <a:bodyPr/>
          <a:lstStyle/>
          <a:p>
            <a:r>
              <a:rPr lang="en-US" altLang="ko-KR" sz="2800" smtClean="0">
                <a:solidFill>
                  <a:srgbClr val="FF0000"/>
                </a:solidFill>
                <a:ea typeface="굴림" charset="-127"/>
              </a:rPr>
              <a:t>Detailed </a:t>
            </a:r>
            <a:r>
              <a:rPr lang="en-US" altLang="ko-KR" sz="2800" smtClean="0">
                <a:ea typeface="굴림" charset="-127"/>
              </a:rPr>
              <a:t>ranking among the top-</a:t>
            </a:r>
            <a:r>
              <a:rPr lang="en-US" altLang="ko-KR" sz="2800" i="1" smtClean="0">
                <a:ea typeface="굴림" charset="-127"/>
              </a:rPr>
              <a:t>K</a:t>
            </a:r>
            <a:r>
              <a:rPr lang="en-US" altLang="ko-KR" sz="2800" smtClean="0">
                <a:ea typeface="굴림" charset="-127"/>
              </a:rPr>
              <a:t> items</a:t>
            </a:r>
            <a:endParaRPr lang="ko-KR" altLang="en-US" sz="2800" smtClean="0">
              <a:ea typeface="굴림" charset="-127"/>
            </a:endParaRPr>
          </a:p>
        </p:txBody>
      </p:sp>
      <p:grpSp>
        <p:nvGrpSpPr>
          <p:cNvPr id="2" name="Group 69"/>
          <p:cNvGrpSpPr>
            <a:grpSpLocks/>
          </p:cNvGrpSpPr>
          <p:nvPr/>
        </p:nvGrpSpPr>
        <p:grpSpPr bwMode="auto">
          <a:xfrm>
            <a:off x="755650" y="2460625"/>
            <a:ext cx="7200900" cy="331788"/>
            <a:chOff x="755576" y="2492896"/>
            <a:chExt cx="7200800" cy="330899"/>
          </a:xfrm>
        </p:grpSpPr>
        <p:cxnSp>
          <p:nvCxnSpPr>
            <p:cNvPr id="31757" name="Straight Connector 20"/>
            <p:cNvCxnSpPr>
              <a:cxnSpLocks noChangeShapeType="1"/>
            </p:cNvCxnSpPr>
            <p:nvPr/>
          </p:nvCxnSpPr>
          <p:spPr bwMode="auto">
            <a:xfrm>
              <a:off x="755576" y="2636912"/>
              <a:ext cx="7200800" cy="0"/>
            </a:xfrm>
            <a:prstGeom prst="line">
              <a:avLst/>
            </a:prstGeom>
            <a:noFill/>
            <a:ln w="19050" algn="ctr">
              <a:solidFill>
                <a:schemeClr val="tx1"/>
              </a:solidFill>
              <a:round/>
              <a:headEnd/>
              <a:tailEnd/>
            </a:ln>
          </p:spPr>
        </p:cxnSp>
        <p:cxnSp>
          <p:nvCxnSpPr>
            <p:cNvPr id="31758" name="Straight Connector 22"/>
            <p:cNvCxnSpPr>
              <a:cxnSpLocks noChangeShapeType="1"/>
            </p:cNvCxnSpPr>
            <p:nvPr/>
          </p:nvCxnSpPr>
          <p:spPr bwMode="auto">
            <a:xfrm>
              <a:off x="755576" y="2492896"/>
              <a:ext cx="0" cy="313878"/>
            </a:xfrm>
            <a:prstGeom prst="line">
              <a:avLst/>
            </a:prstGeom>
            <a:noFill/>
            <a:ln w="19050" algn="ctr">
              <a:solidFill>
                <a:schemeClr val="tx1"/>
              </a:solidFill>
              <a:round/>
              <a:headEnd/>
              <a:tailEnd/>
            </a:ln>
          </p:spPr>
        </p:cxnSp>
        <p:cxnSp>
          <p:nvCxnSpPr>
            <p:cNvPr id="31759" name="Straight Connector 24"/>
            <p:cNvCxnSpPr>
              <a:cxnSpLocks noChangeShapeType="1"/>
            </p:cNvCxnSpPr>
            <p:nvPr/>
          </p:nvCxnSpPr>
          <p:spPr bwMode="auto">
            <a:xfrm>
              <a:off x="1043608" y="2494041"/>
              <a:ext cx="0" cy="313878"/>
            </a:xfrm>
            <a:prstGeom prst="line">
              <a:avLst/>
            </a:prstGeom>
            <a:noFill/>
            <a:ln w="19050" algn="ctr">
              <a:solidFill>
                <a:schemeClr val="tx1"/>
              </a:solidFill>
              <a:round/>
              <a:headEnd/>
              <a:tailEnd/>
            </a:ln>
          </p:spPr>
        </p:cxnSp>
        <p:cxnSp>
          <p:nvCxnSpPr>
            <p:cNvPr id="31760" name="Straight Connector 39"/>
            <p:cNvCxnSpPr>
              <a:cxnSpLocks noChangeShapeType="1"/>
            </p:cNvCxnSpPr>
            <p:nvPr/>
          </p:nvCxnSpPr>
          <p:spPr bwMode="auto">
            <a:xfrm>
              <a:off x="1331077" y="2497659"/>
              <a:ext cx="0" cy="313878"/>
            </a:xfrm>
            <a:prstGeom prst="line">
              <a:avLst/>
            </a:prstGeom>
            <a:noFill/>
            <a:ln w="19050" algn="ctr">
              <a:solidFill>
                <a:schemeClr val="tx1"/>
              </a:solidFill>
              <a:round/>
              <a:headEnd/>
              <a:tailEnd/>
            </a:ln>
          </p:spPr>
        </p:cxnSp>
        <p:cxnSp>
          <p:nvCxnSpPr>
            <p:cNvPr id="31761" name="Straight Connector 40"/>
            <p:cNvCxnSpPr>
              <a:cxnSpLocks noChangeShapeType="1"/>
            </p:cNvCxnSpPr>
            <p:nvPr/>
          </p:nvCxnSpPr>
          <p:spPr bwMode="auto">
            <a:xfrm>
              <a:off x="1619109" y="2498804"/>
              <a:ext cx="0" cy="313878"/>
            </a:xfrm>
            <a:prstGeom prst="line">
              <a:avLst/>
            </a:prstGeom>
            <a:noFill/>
            <a:ln w="19050" algn="ctr">
              <a:solidFill>
                <a:schemeClr val="tx1"/>
              </a:solidFill>
              <a:round/>
              <a:headEnd/>
              <a:tailEnd/>
            </a:ln>
          </p:spPr>
        </p:cxnSp>
        <p:cxnSp>
          <p:nvCxnSpPr>
            <p:cNvPr id="31762" name="Straight Connector 41"/>
            <p:cNvCxnSpPr>
              <a:cxnSpLocks noChangeShapeType="1"/>
            </p:cNvCxnSpPr>
            <p:nvPr/>
          </p:nvCxnSpPr>
          <p:spPr bwMode="auto">
            <a:xfrm>
              <a:off x="1908267" y="2497659"/>
              <a:ext cx="0" cy="313878"/>
            </a:xfrm>
            <a:prstGeom prst="line">
              <a:avLst/>
            </a:prstGeom>
            <a:noFill/>
            <a:ln w="19050" algn="ctr">
              <a:solidFill>
                <a:schemeClr val="tx1"/>
              </a:solidFill>
              <a:round/>
              <a:headEnd/>
              <a:tailEnd/>
            </a:ln>
          </p:spPr>
        </p:cxnSp>
        <p:cxnSp>
          <p:nvCxnSpPr>
            <p:cNvPr id="31763" name="Straight Connector 42"/>
            <p:cNvCxnSpPr>
              <a:cxnSpLocks noChangeShapeType="1"/>
            </p:cNvCxnSpPr>
            <p:nvPr/>
          </p:nvCxnSpPr>
          <p:spPr bwMode="auto">
            <a:xfrm>
              <a:off x="2196299" y="2498804"/>
              <a:ext cx="0" cy="313878"/>
            </a:xfrm>
            <a:prstGeom prst="line">
              <a:avLst/>
            </a:prstGeom>
            <a:noFill/>
            <a:ln w="19050" algn="ctr">
              <a:solidFill>
                <a:schemeClr val="tx1"/>
              </a:solidFill>
              <a:round/>
              <a:headEnd/>
              <a:tailEnd/>
            </a:ln>
          </p:spPr>
        </p:cxnSp>
        <p:cxnSp>
          <p:nvCxnSpPr>
            <p:cNvPr id="31764" name="Straight Connector 43"/>
            <p:cNvCxnSpPr>
              <a:cxnSpLocks noChangeShapeType="1"/>
            </p:cNvCxnSpPr>
            <p:nvPr/>
          </p:nvCxnSpPr>
          <p:spPr bwMode="auto">
            <a:xfrm>
              <a:off x="2483768" y="2502422"/>
              <a:ext cx="0" cy="313878"/>
            </a:xfrm>
            <a:prstGeom prst="line">
              <a:avLst/>
            </a:prstGeom>
            <a:noFill/>
            <a:ln w="19050" algn="ctr">
              <a:solidFill>
                <a:schemeClr val="tx1"/>
              </a:solidFill>
              <a:round/>
              <a:headEnd/>
              <a:tailEnd/>
            </a:ln>
          </p:spPr>
        </p:cxnSp>
        <p:cxnSp>
          <p:nvCxnSpPr>
            <p:cNvPr id="31765" name="Straight Connector 44"/>
            <p:cNvCxnSpPr>
              <a:cxnSpLocks noChangeShapeType="1"/>
            </p:cNvCxnSpPr>
            <p:nvPr/>
          </p:nvCxnSpPr>
          <p:spPr bwMode="auto">
            <a:xfrm>
              <a:off x="2771800" y="2503567"/>
              <a:ext cx="0" cy="313878"/>
            </a:xfrm>
            <a:prstGeom prst="line">
              <a:avLst/>
            </a:prstGeom>
            <a:noFill/>
            <a:ln w="19050" algn="ctr">
              <a:solidFill>
                <a:schemeClr val="tx1"/>
              </a:solidFill>
              <a:round/>
              <a:headEnd/>
              <a:tailEnd/>
            </a:ln>
          </p:spPr>
        </p:cxnSp>
        <p:cxnSp>
          <p:nvCxnSpPr>
            <p:cNvPr id="31766" name="Straight Connector 45"/>
            <p:cNvCxnSpPr>
              <a:cxnSpLocks noChangeShapeType="1"/>
            </p:cNvCxnSpPr>
            <p:nvPr/>
          </p:nvCxnSpPr>
          <p:spPr bwMode="auto">
            <a:xfrm>
              <a:off x="3059832" y="2492896"/>
              <a:ext cx="0" cy="313878"/>
            </a:xfrm>
            <a:prstGeom prst="line">
              <a:avLst/>
            </a:prstGeom>
            <a:noFill/>
            <a:ln w="19050" algn="ctr">
              <a:solidFill>
                <a:schemeClr val="tx1"/>
              </a:solidFill>
              <a:round/>
              <a:headEnd/>
              <a:tailEnd/>
            </a:ln>
          </p:spPr>
        </p:cxnSp>
        <p:cxnSp>
          <p:nvCxnSpPr>
            <p:cNvPr id="31767" name="Straight Connector 46"/>
            <p:cNvCxnSpPr>
              <a:cxnSpLocks noChangeShapeType="1"/>
            </p:cNvCxnSpPr>
            <p:nvPr/>
          </p:nvCxnSpPr>
          <p:spPr bwMode="auto">
            <a:xfrm>
              <a:off x="3347864" y="2494041"/>
              <a:ext cx="0" cy="313878"/>
            </a:xfrm>
            <a:prstGeom prst="line">
              <a:avLst/>
            </a:prstGeom>
            <a:noFill/>
            <a:ln w="19050" algn="ctr">
              <a:solidFill>
                <a:schemeClr val="tx1"/>
              </a:solidFill>
              <a:round/>
              <a:headEnd/>
              <a:tailEnd/>
            </a:ln>
          </p:spPr>
        </p:cxnSp>
        <p:cxnSp>
          <p:nvCxnSpPr>
            <p:cNvPr id="31768" name="Straight Connector 47"/>
            <p:cNvCxnSpPr>
              <a:cxnSpLocks noChangeShapeType="1"/>
            </p:cNvCxnSpPr>
            <p:nvPr/>
          </p:nvCxnSpPr>
          <p:spPr bwMode="auto">
            <a:xfrm>
              <a:off x="3635333" y="2497659"/>
              <a:ext cx="0" cy="313878"/>
            </a:xfrm>
            <a:prstGeom prst="line">
              <a:avLst/>
            </a:prstGeom>
            <a:noFill/>
            <a:ln w="19050" algn="ctr">
              <a:solidFill>
                <a:schemeClr val="tx1"/>
              </a:solidFill>
              <a:round/>
              <a:headEnd/>
              <a:tailEnd/>
            </a:ln>
          </p:spPr>
        </p:cxnSp>
        <p:cxnSp>
          <p:nvCxnSpPr>
            <p:cNvPr id="31769" name="Straight Connector 48"/>
            <p:cNvCxnSpPr>
              <a:cxnSpLocks noChangeShapeType="1"/>
            </p:cNvCxnSpPr>
            <p:nvPr/>
          </p:nvCxnSpPr>
          <p:spPr bwMode="auto">
            <a:xfrm>
              <a:off x="3923365" y="2498804"/>
              <a:ext cx="0" cy="313878"/>
            </a:xfrm>
            <a:prstGeom prst="line">
              <a:avLst/>
            </a:prstGeom>
            <a:noFill/>
            <a:ln w="19050" algn="ctr">
              <a:solidFill>
                <a:schemeClr val="tx1"/>
              </a:solidFill>
              <a:round/>
              <a:headEnd/>
              <a:tailEnd/>
            </a:ln>
          </p:spPr>
        </p:cxnSp>
        <p:cxnSp>
          <p:nvCxnSpPr>
            <p:cNvPr id="31770" name="Straight Connector 49"/>
            <p:cNvCxnSpPr>
              <a:cxnSpLocks noChangeShapeType="1"/>
            </p:cNvCxnSpPr>
            <p:nvPr/>
          </p:nvCxnSpPr>
          <p:spPr bwMode="auto">
            <a:xfrm>
              <a:off x="4212523" y="2497659"/>
              <a:ext cx="0" cy="313878"/>
            </a:xfrm>
            <a:prstGeom prst="line">
              <a:avLst/>
            </a:prstGeom>
            <a:noFill/>
            <a:ln w="19050" algn="ctr">
              <a:solidFill>
                <a:schemeClr val="tx1"/>
              </a:solidFill>
              <a:round/>
              <a:headEnd/>
              <a:tailEnd/>
            </a:ln>
          </p:spPr>
        </p:cxnSp>
        <p:cxnSp>
          <p:nvCxnSpPr>
            <p:cNvPr id="31771" name="Straight Connector 50"/>
            <p:cNvCxnSpPr>
              <a:cxnSpLocks noChangeShapeType="1"/>
            </p:cNvCxnSpPr>
            <p:nvPr/>
          </p:nvCxnSpPr>
          <p:spPr bwMode="auto">
            <a:xfrm>
              <a:off x="4500555" y="2498804"/>
              <a:ext cx="0" cy="313878"/>
            </a:xfrm>
            <a:prstGeom prst="line">
              <a:avLst/>
            </a:prstGeom>
            <a:noFill/>
            <a:ln w="19050" algn="ctr">
              <a:solidFill>
                <a:schemeClr val="tx1"/>
              </a:solidFill>
              <a:round/>
              <a:headEnd/>
              <a:tailEnd/>
            </a:ln>
          </p:spPr>
        </p:cxnSp>
        <p:cxnSp>
          <p:nvCxnSpPr>
            <p:cNvPr id="31772" name="Straight Connector 51"/>
            <p:cNvCxnSpPr>
              <a:cxnSpLocks noChangeShapeType="1"/>
            </p:cNvCxnSpPr>
            <p:nvPr/>
          </p:nvCxnSpPr>
          <p:spPr bwMode="auto">
            <a:xfrm>
              <a:off x="4788024" y="2502422"/>
              <a:ext cx="0" cy="313878"/>
            </a:xfrm>
            <a:prstGeom prst="line">
              <a:avLst/>
            </a:prstGeom>
            <a:noFill/>
            <a:ln w="19050" algn="ctr">
              <a:solidFill>
                <a:schemeClr val="tx1"/>
              </a:solidFill>
              <a:round/>
              <a:headEnd/>
              <a:tailEnd/>
            </a:ln>
          </p:spPr>
        </p:cxnSp>
        <p:cxnSp>
          <p:nvCxnSpPr>
            <p:cNvPr id="31773" name="Straight Connector 52"/>
            <p:cNvCxnSpPr>
              <a:cxnSpLocks noChangeShapeType="1"/>
            </p:cNvCxnSpPr>
            <p:nvPr/>
          </p:nvCxnSpPr>
          <p:spPr bwMode="auto">
            <a:xfrm>
              <a:off x="5076056" y="2503567"/>
              <a:ext cx="0" cy="313878"/>
            </a:xfrm>
            <a:prstGeom prst="line">
              <a:avLst/>
            </a:prstGeom>
            <a:noFill/>
            <a:ln w="19050" algn="ctr">
              <a:solidFill>
                <a:schemeClr val="tx1"/>
              </a:solidFill>
              <a:round/>
              <a:headEnd/>
              <a:tailEnd/>
            </a:ln>
          </p:spPr>
        </p:cxnSp>
        <p:cxnSp>
          <p:nvCxnSpPr>
            <p:cNvPr id="31774" name="Straight Connector 53"/>
            <p:cNvCxnSpPr>
              <a:cxnSpLocks noChangeShapeType="1"/>
            </p:cNvCxnSpPr>
            <p:nvPr/>
          </p:nvCxnSpPr>
          <p:spPr bwMode="auto">
            <a:xfrm>
              <a:off x="5357738" y="2499246"/>
              <a:ext cx="0" cy="313878"/>
            </a:xfrm>
            <a:prstGeom prst="line">
              <a:avLst/>
            </a:prstGeom>
            <a:noFill/>
            <a:ln w="19050" algn="ctr">
              <a:solidFill>
                <a:schemeClr val="tx1"/>
              </a:solidFill>
              <a:round/>
              <a:headEnd/>
              <a:tailEnd/>
            </a:ln>
          </p:spPr>
        </p:cxnSp>
        <p:cxnSp>
          <p:nvCxnSpPr>
            <p:cNvPr id="31775" name="Straight Connector 54"/>
            <p:cNvCxnSpPr>
              <a:cxnSpLocks noChangeShapeType="1"/>
            </p:cNvCxnSpPr>
            <p:nvPr/>
          </p:nvCxnSpPr>
          <p:spPr bwMode="auto">
            <a:xfrm>
              <a:off x="5645770" y="2500391"/>
              <a:ext cx="0" cy="313878"/>
            </a:xfrm>
            <a:prstGeom prst="line">
              <a:avLst/>
            </a:prstGeom>
            <a:noFill/>
            <a:ln w="19050" algn="ctr">
              <a:solidFill>
                <a:schemeClr val="tx1"/>
              </a:solidFill>
              <a:round/>
              <a:headEnd/>
              <a:tailEnd/>
            </a:ln>
          </p:spPr>
        </p:cxnSp>
        <p:cxnSp>
          <p:nvCxnSpPr>
            <p:cNvPr id="31776" name="Straight Connector 55"/>
            <p:cNvCxnSpPr>
              <a:cxnSpLocks noChangeShapeType="1"/>
            </p:cNvCxnSpPr>
            <p:nvPr/>
          </p:nvCxnSpPr>
          <p:spPr bwMode="auto">
            <a:xfrm>
              <a:off x="5933239" y="2504009"/>
              <a:ext cx="0" cy="313878"/>
            </a:xfrm>
            <a:prstGeom prst="line">
              <a:avLst/>
            </a:prstGeom>
            <a:noFill/>
            <a:ln w="19050" algn="ctr">
              <a:solidFill>
                <a:schemeClr val="tx1"/>
              </a:solidFill>
              <a:round/>
              <a:headEnd/>
              <a:tailEnd/>
            </a:ln>
          </p:spPr>
        </p:cxnSp>
        <p:cxnSp>
          <p:nvCxnSpPr>
            <p:cNvPr id="31777" name="Straight Connector 56"/>
            <p:cNvCxnSpPr>
              <a:cxnSpLocks noChangeShapeType="1"/>
            </p:cNvCxnSpPr>
            <p:nvPr/>
          </p:nvCxnSpPr>
          <p:spPr bwMode="auto">
            <a:xfrm>
              <a:off x="6221271" y="2505154"/>
              <a:ext cx="0" cy="313878"/>
            </a:xfrm>
            <a:prstGeom prst="line">
              <a:avLst/>
            </a:prstGeom>
            <a:noFill/>
            <a:ln w="19050" algn="ctr">
              <a:solidFill>
                <a:schemeClr val="tx1"/>
              </a:solidFill>
              <a:round/>
              <a:headEnd/>
              <a:tailEnd/>
            </a:ln>
          </p:spPr>
        </p:cxnSp>
        <p:cxnSp>
          <p:nvCxnSpPr>
            <p:cNvPr id="31778" name="Straight Connector 57"/>
            <p:cNvCxnSpPr>
              <a:cxnSpLocks noChangeShapeType="1"/>
            </p:cNvCxnSpPr>
            <p:nvPr/>
          </p:nvCxnSpPr>
          <p:spPr bwMode="auto">
            <a:xfrm>
              <a:off x="6510429" y="2504009"/>
              <a:ext cx="0" cy="313878"/>
            </a:xfrm>
            <a:prstGeom prst="line">
              <a:avLst/>
            </a:prstGeom>
            <a:noFill/>
            <a:ln w="19050" algn="ctr">
              <a:solidFill>
                <a:schemeClr val="tx1"/>
              </a:solidFill>
              <a:round/>
              <a:headEnd/>
              <a:tailEnd/>
            </a:ln>
          </p:spPr>
        </p:cxnSp>
        <p:cxnSp>
          <p:nvCxnSpPr>
            <p:cNvPr id="31779" name="Straight Connector 58"/>
            <p:cNvCxnSpPr>
              <a:cxnSpLocks noChangeShapeType="1"/>
            </p:cNvCxnSpPr>
            <p:nvPr/>
          </p:nvCxnSpPr>
          <p:spPr bwMode="auto">
            <a:xfrm>
              <a:off x="6798461" y="2505154"/>
              <a:ext cx="0" cy="313878"/>
            </a:xfrm>
            <a:prstGeom prst="line">
              <a:avLst/>
            </a:prstGeom>
            <a:noFill/>
            <a:ln w="19050" algn="ctr">
              <a:solidFill>
                <a:schemeClr val="tx1"/>
              </a:solidFill>
              <a:round/>
              <a:headEnd/>
              <a:tailEnd/>
            </a:ln>
          </p:spPr>
        </p:cxnSp>
        <p:cxnSp>
          <p:nvCxnSpPr>
            <p:cNvPr id="31780" name="Straight Connector 59"/>
            <p:cNvCxnSpPr>
              <a:cxnSpLocks noChangeShapeType="1"/>
            </p:cNvCxnSpPr>
            <p:nvPr/>
          </p:nvCxnSpPr>
          <p:spPr bwMode="auto">
            <a:xfrm>
              <a:off x="7085930" y="2508772"/>
              <a:ext cx="0" cy="313878"/>
            </a:xfrm>
            <a:prstGeom prst="line">
              <a:avLst/>
            </a:prstGeom>
            <a:noFill/>
            <a:ln w="19050" algn="ctr">
              <a:solidFill>
                <a:schemeClr val="tx1"/>
              </a:solidFill>
              <a:round/>
              <a:headEnd/>
              <a:tailEnd/>
            </a:ln>
          </p:spPr>
        </p:cxnSp>
        <p:cxnSp>
          <p:nvCxnSpPr>
            <p:cNvPr id="31781" name="Straight Connector 60"/>
            <p:cNvCxnSpPr>
              <a:cxnSpLocks noChangeShapeType="1"/>
            </p:cNvCxnSpPr>
            <p:nvPr/>
          </p:nvCxnSpPr>
          <p:spPr bwMode="auto">
            <a:xfrm>
              <a:off x="7373962" y="2509917"/>
              <a:ext cx="0" cy="313878"/>
            </a:xfrm>
            <a:prstGeom prst="line">
              <a:avLst/>
            </a:prstGeom>
            <a:noFill/>
            <a:ln w="19050" algn="ctr">
              <a:solidFill>
                <a:schemeClr val="tx1"/>
              </a:solidFill>
              <a:round/>
              <a:headEnd/>
              <a:tailEnd/>
            </a:ln>
          </p:spPr>
        </p:cxnSp>
        <p:cxnSp>
          <p:nvCxnSpPr>
            <p:cNvPr id="31782" name="Straight Connector 61"/>
            <p:cNvCxnSpPr>
              <a:cxnSpLocks noChangeShapeType="1"/>
            </p:cNvCxnSpPr>
            <p:nvPr/>
          </p:nvCxnSpPr>
          <p:spPr bwMode="auto">
            <a:xfrm>
              <a:off x="7661994" y="2499246"/>
              <a:ext cx="0" cy="313878"/>
            </a:xfrm>
            <a:prstGeom prst="line">
              <a:avLst/>
            </a:prstGeom>
            <a:noFill/>
            <a:ln w="19050" algn="ctr">
              <a:solidFill>
                <a:schemeClr val="tx1"/>
              </a:solidFill>
              <a:round/>
              <a:headEnd/>
              <a:tailEnd/>
            </a:ln>
          </p:spPr>
        </p:cxnSp>
        <p:cxnSp>
          <p:nvCxnSpPr>
            <p:cNvPr id="31783" name="Straight Connector 62"/>
            <p:cNvCxnSpPr>
              <a:cxnSpLocks noChangeShapeType="1"/>
            </p:cNvCxnSpPr>
            <p:nvPr/>
          </p:nvCxnSpPr>
          <p:spPr bwMode="auto">
            <a:xfrm>
              <a:off x="7950026" y="2500391"/>
              <a:ext cx="0" cy="313878"/>
            </a:xfrm>
            <a:prstGeom prst="line">
              <a:avLst/>
            </a:prstGeom>
            <a:noFill/>
            <a:ln w="19050" algn="ctr">
              <a:solidFill>
                <a:schemeClr val="tx1"/>
              </a:solidFill>
              <a:round/>
              <a:headEnd/>
              <a:tailEnd/>
            </a:ln>
          </p:spPr>
        </p:cxnSp>
      </p:grpSp>
      <p:pic>
        <p:nvPicPr>
          <p:cNvPr id="31752" name="Picture 71" descr="TP_tmp"/>
          <p:cNvPicPr>
            <a:picLocks noChangeAspect="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832225" y="2854325"/>
            <a:ext cx="182563" cy="160338"/>
          </a:xfrm>
          <a:prstGeom prst="rect">
            <a:avLst/>
          </a:prstGeom>
          <a:noFill/>
          <a:ln w="9525">
            <a:noFill/>
            <a:miter lim="800000"/>
            <a:headEnd/>
            <a:tailEnd/>
          </a:ln>
        </p:spPr>
      </p:pic>
      <p:pic>
        <p:nvPicPr>
          <p:cNvPr id="31753" name="Picture 73" descr="TP_tmp"/>
          <p:cNvPicPr>
            <a:picLocks noChangeAspect="1"/>
          </p:cNvPicPr>
          <p:nvPr>
            <p:custDataLst>
              <p:tags r:id="rId2"/>
            </p:custDataLst>
          </p:nvPr>
        </p:nvPicPr>
        <p:blipFill>
          <a:blip r:embed="rId7" cstate="print">
            <a:clrChange>
              <a:clrFrom>
                <a:srgbClr val="FFFFFF"/>
              </a:clrFrom>
              <a:clrTo>
                <a:srgbClr val="FFFFFF">
                  <a:alpha val="0"/>
                </a:srgbClr>
              </a:clrTo>
            </a:clrChange>
          </a:blip>
          <a:srcRect/>
          <a:stretch>
            <a:fillRect/>
          </a:stretch>
        </p:blipFill>
        <p:spPr bwMode="auto">
          <a:xfrm>
            <a:off x="4067175" y="2854325"/>
            <a:ext cx="525463" cy="180975"/>
          </a:xfrm>
          <a:prstGeom prst="rect">
            <a:avLst/>
          </a:prstGeom>
          <a:noFill/>
          <a:ln w="9525">
            <a:noFill/>
            <a:miter lim="800000"/>
            <a:headEnd/>
            <a:tailEnd/>
          </a:ln>
        </p:spPr>
      </p:pic>
      <p:pic>
        <p:nvPicPr>
          <p:cNvPr id="31754" name="Picture 41" descr="TP_tmp"/>
          <p:cNvPicPr>
            <a:picLocks noChangeAspect="1"/>
          </p:cNvPicPr>
          <p:nvPr>
            <p:custDataLst>
              <p:tags r:id="rId3"/>
            </p:custDataLst>
          </p:nvPr>
        </p:nvPicPr>
        <p:blipFill>
          <a:blip r:embed="rId8" cstate="print">
            <a:clrChange>
              <a:clrFrom>
                <a:srgbClr val="FFFFFF"/>
              </a:clrFrom>
              <a:clrTo>
                <a:srgbClr val="FFFFFF">
                  <a:alpha val="0"/>
                </a:srgbClr>
              </a:clrTo>
            </a:clrChange>
          </a:blip>
          <a:srcRect/>
          <a:stretch>
            <a:fillRect/>
          </a:stretch>
        </p:blipFill>
        <p:spPr bwMode="auto">
          <a:xfrm>
            <a:off x="3189288" y="3141663"/>
            <a:ext cx="2917825" cy="811212"/>
          </a:xfrm>
          <a:prstGeom prst="rect">
            <a:avLst/>
          </a:prstGeom>
          <a:noFill/>
          <a:ln w="9525">
            <a:noFill/>
            <a:miter lim="800000"/>
            <a:headEnd/>
            <a:tailEnd/>
          </a:ln>
        </p:spPr>
      </p:pic>
      <p:sp>
        <p:nvSpPr>
          <p:cNvPr id="65" name="Content Placeholder 2"/>
          <p:cNvSpPr txBox="1">
            <a:spLocks/>
          </p:cNvSpPr>
          <p:nvPr/>
        </p:nvSpPr>
        <p:spPr bwMode="auto">
          <a:xfrm>
            <a:off x="395288" y="4891088"/>
            <a:ext cx="8137525" cy="62547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buFontTx/>
              <a:buChar char="•"/>
              <a:defRPr/>
            </a:pPr>
            <a:r>
              <a:rPr kumimoji="0" lang="en-US" altLang="ko-KR" sz="2800" kern="0" dirty="0">
                <a:latin typeface="+mn-lt"/>
                <a:ea typeface="굴림" pitchFamily="50" charset="-127"/>
              </a:rPr>
              <a:t>Can easily extend to any-</a:t>
            </a:r>
            <a:r>
              <a:rPr kumimoji="0" lang="en-US" altLang="ko-KR" sz="2800" i="1" kern="0" dirty="0">
                <a:latin typeface="+mn-lt"/>
                <a:ea typeface="굴림" pitchFamily="50" charset="-127"/>
              </a:rPr>
              <a:t>K</a:t>
            </a:r>
            <a:r>
              <a:rPr kumimoji="0" lang="en-US" altLang="ko-KR" sz="2800" kern="0" dirty="0">
                <a:latin typeface="+mn-lt"/>
                <a:ea typeface="굴림" pitchFamily="50" charset="-127"/>
              </a:rPr>
              <a:t> ranking.</a:t>
            </a:r>
            <a:endParaRPr kumimoji="0" lang="ko-KR" altLang="en-US" sz="2800" kern="0" dirty="0">
              <a:latin typeface="+mn-lt"/>
              <a:ea typeface="굴림" pitchFamily="50"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ko-KR" smtClean="0">
                <a:ea typeface="굴림" charset="-127"/>
              </a:rPr>
              <a:t>Related work</a:t>
            </a:r>
            <a:endParaRPr lang="ko-KR" altLang="en-US" smtClean="0">
              <a:ea typeface="굴림" charset="-127"/>
            </a:endParaRPr>
          </a:p>
        </p:txBody>
      </p:sp>
      <p:sp>
        <p:nvSpPr>
          <p:cNvPr id="21507" name="Content Placeholder 2"/>
          <p:cNvSpPr>
            <a:spLocks noGrp="1"/>
          </p:cNvSpPr>
          <p:nvPr>
            <p:ph idx="1"/>
          </p:nvPr>
        </p:nvSpPr>
        <p:spPr>
          <a:xfrm>
            <a:off x="4427538" y="2082800"/>
            <a:ext cx="4494212" cy="1800225"/>
          </a:xfrm>
        </p:spPr>
        <p:txBody>
          <a:bodyPr/>
          <a:lstStyle/>
          <a:p>
            <a:pPr>
              <a:buFontTx/>
              <a:buNone/>
            </a:pPr>
            <a:r>
              <a:rPr lang="en-US" altLang="ko-KR" smtClean="0">
                <a:ea typeface="굴림" charset="-127"/>
              </a:rPr>
              <a:t>[Busa-Fekete et.al.’13]:</a:t>
            </a:r>
          </a:p>
          <a:p>
            <a:pPr>
              <a:buFontTx/>
              <a:buNone/>
            </a:pPr>
            <a:r>
              <a:rPr lang="en-US" altLang="ko-KR" smtClean="0">
                <a:ea typeface="굴림" charset="-127"/>
              </a:rPr>
              <a:t>[Eriksson’13]: </a:t>
            </a:r>
            <a:br>
              <a:rPr lang="en-US" altLang="ko-KR" smtClean="0">
                <a:ea typeface="굴림" charset="-127"/>
              </a:rPr>
            </a:br>
            <a:r>
              <a:rPr lang="en-US" altLang="ko-KR" smtClean="0">
                <a:ea typeface="굴림" charset="-127"/>
              </a:rPr>
              <a:t>Top-</a:t>
            </a:r>
            <a:r>
              <a:rPr lang="en-US" altLang="ko-KR" i="1" smtClean="0">
                <a:ea typeface="굴림" charset="-127"/>
              </a:rPr>
              <a:t>K</a:t>
            </a:r>
            <a:r>
              <a:rPr lang="en-US" altLang="ko-KR" smtClean="0">
                <a:ea typeface="굴림" charset="-127"/>
              </a:rPr>
              <a:t> selection scheme with </a:t>
            </a:r>
            <a:r>
              <a:rPr lang="en-US" altLang="ko-KR" smtClean="0">
                <a:solidFill>
                  <a:schemeClr val="accent2"/>
                </a:solidFill>
                <a:ea typeface="굴림" charset="-127"/>
              </a:rPr>
              <a:t>adaptive</a:t>
            </a:r>
            <a:r>
              <a:rPr lang="en-US" altLang="ko-KR" smtClean="0">
                <a:ea typeface="굴림" charset="-127"/>
              </a:rPr>
              <a:t> sampling</a:t>
            </a:r>
          </a:p>
          <a:p>
            <a:pPr>
              <a:buFontTx/>
              <a:buNone/>
            </a:pPr>
            <a:r>
              <a:rPr lang="en-US" altLang="ko-KR" smtClean="0">
                <a:ea typeface="굴림" charset="-127"/>
              </a:rPr>
              <a:t/>
            </a:r>
            <a:br>
              <a:rPr lang="en-US" altLang="ko-KR" smtClean="0">
                <a:ea typeface="굴림" charset="-127"/>
              </a:rPr>
            </a:br>
            <a:endParaRPr lang="en-US" altLang="ko-KR" smtClean="0">
              <a:ea typeface="굴림" charset="-127"/>
            </a:endParaRPr>
          </a:p>
          <a:p>
            <a:pPr>
              <a:buFontTx/>
              <a:buNone/>
            </a:pPr>
            <a:endParaRPr lang="en-US" altLang="ko-KR" smtClean="0">
              <a:ea typeface="굴림" charset="-127"/>
            </a:endParaRPr>
          </a:p>
          <a:p>
            <a:pPr>
              <a:buFontTx/>
              <a:buNone/>
            </a:pPr>
            <a:endParaRPr lang="ko-KR" altLang="en-US" smtClean="0">
              <a:ea typeface="굴림" charset="-127"/>
            </a:endParaRPr>
          </a:p>
        </p:txBody>
      </p:sp>
      <p:sp>
        <p:nvSpPr>
          <p:cNvPr id="6" name="Content Placeholder 2"/>
          <p:cNvSpPr txBox="1">
            <a:spLocks/>
          </p:cNvSpPr>
          <p:nvPr/>
        </p:nvSpPr>
        <p:spPr bwMode="auto">
          <a:xfrm>
            <a:off x="395288" y="1435100"/>
            <a:ext cx="3529012" cy="576263"/>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a:solidFill>
                  <a:srgbClr val="FF0000"/>
                </a:solidFill>
                <a:latin typeface="+mn-lt"/>
              </a:rPr>
              <a:t>Value</a:t>
            </a:r>
            <a:r>
              <a:rPr kumimoji="0" lang="en-US" altLang="ko-KR" sz="2800" kern="0" dirty="0">
                <a:latin typeface="+mn-lt"/>
              </a:rPr>
              <a:t>-based model</a:t>
            </a:r>
          </a:p>
          <a:p>
            <a:pPr marL="342900" indent="-342900" eaLnBrk="0" latinLnBrk="0" hangingPunct="0">
              <a:spcBef>
                <a:spcPct val="20000"/>
              </a:spcBef>
              <a:defRPr/>
            </a:pPr>
            <a:endParaRPr kumimoji="0" lang="en-US" altLang="ko-KR" sz="2800" kern="0" dirty="0">
              <a:latin typeface="+mn-lt"/>
            </a:endParaRPr>
          </a:p>
          <a:p>
            <a:pPr marL="342900" indent="-342900" eaLnBrk="0" latinLnBrk="0" hangingPunct="0">
              <a:spcBef>
                <a:spcPct val="20000"/>
              </a:spcBef>
              <a:defRPr/>
            </a:pPr>
            <a:endParaRPr kumimoji="0" lang="ko-KR" altLang="en-US" sz="2800" kern="0" dirty="0">
              <a:latin typeface="+mn-lt"/>
            </a:endParaRPr>
          </a:p>
        </p:txBody>
      </p:sp>
      <p:sp>
        <p:nvSpPr>
          <p:cNvPr id="7" name="Content Placeholder 2"/>
          <p:cNvSpPr txBox="1">
            <a:spLocks/>
          </p:cNvSpPr>
          <p:nvPr/>
        </p:nvSpPr>
        <p:spPr bwMode="auto">
          <a:xfrm>
            <a:off x="4500563" y="1435100"/>
            <a:ext cx="4824412" cy="576263"/>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800" kern="0" dirty="0">
                <a:solidFill>
                  <a:schemeClr val="accent2"/>
                </a:solidFill>
                <a:latin typeface="+mn-lt"/>
              </a:rPr>
              <a:t>Preference-based </a:t>
            </a:r>
            <a:r>
              <a:rPr kumimoji="0" lang="en-US" altLang="ko-KR" sz="2800" kern="0" dirty="0">
                <a:latin typeface="+mn-lt"/>
              </a:rPr>
              <a:t>model</a:t>
            </a:r>
          </a:p>
          <a:p>
            <a:pPr marL="342900" indent="-342900" eaLnBrk="0" latinLnBrk="0" hangingPunct="0">
              <a:spcBef>
                <a:spcPct val="20000"/>
              </a:spcBef>
              <a:defRPr/>
            </a:pPr>
            <a:endParaRPr kumimoji="0" lang="en-US" altLang="ko-KR" sz="2800" kern="0" dirty="0">
              <a:latin typeface="+mn-lt"/>
            </a:endParaRPr>
          </a:p>
          <a:p>
            <a:pPr marL="342900" indent="-342900" eaLnBrk="0" latinLnBrk="0" hangingPunct="0">
              <a:spcBef>
                <a:spcPct val="20000"/>
              </a:spcBef>
              <a:defRPr/>
            </a:pPr>
            <a:endParaRPr kumimoji="0" lang="ko-KR" altLang="en-US" sz="2800" kern="0" dirty="0">
              <a:latin typeface="+mn-lt"/>
            </a:endParaRPr>
          </a:p>
        </p:txBody>
      </p:sp>
      <p:sp>
        <p:nvSpPr>
          <p:cNvPr id="8" name="Content Placeholder 2"/>
          <p:cNvSpPr txBox="1">
            <a:spLocks/>
          </p:cNvSpPr>
          <p:nvPr/>
        </p:nvSpPr>
        <p:spPr bwMode="auto">
          <a:xfrm>
            <a:off x="4427538" y="3883025"/>
            <a:ext cx="3097212" cy="49688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i="1" kern="0" dirty="0">
                <a:latin typeface="+mn-lt"/>
              </a:rPr>
              <a:t>Different settings:</a:t>
            </a:r>
          </a:p>
          <a:p>
            <a:pPr marL="342900" indent="-342900" eaLnBrk="0" latinLnBrk="0" hangingPunct="0">
              <a:spcBef>
                <a:spcPct val="20000"/>
              </a:spcBef>
              <a:defRPr/>
            </a:pPr>
            <a:endParaRPr kumimoji="0" lang="ko-KR" altLang="en-US" sz="2400" kern="0" dirty="0">
              <a:latin typeface="+mn-lt"/>
            </a:endParaRPr>
          </a:p>
        </p:txBody>
      </p:sp>
      <p:sp>
        <p:nvSpPr>
          <p:cNvPr id="9" name="Content Placeholder 2"/>
          <p:cNvSpPr txBox="1">
            <a:spLocks/>
          </p:cNvSpPr>
          <p:nvPr/>
        </p:nvSpPr>
        <p:spPr bwMode="auto">
          <a:xfrm>
            <a:off x="323850" y="2227263"/>
            <a:ext cx="4103688" cy="1081087"/>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kern="0" dirty="0">
                <a:latin typeface="+mn-lt"/>
              </a:rPr>
              <a:t>[</a:t>
            </a:r>
            <a:r>
              <a:rPr kumimoji="0" lang="en-US" altLang="ko-KR" sz="2400" kern="0" dirty="0" err="1">
                <a:latin typeface="+mn-lt"/>
              </a:rPr>
              <a:t>Gabillon</a:t>
            </a:r>
            <a:r>
              <a:rPr kumimoji="0" lang="en-US" altLang="ko-KR" sz="2400" kern="0" dirty="0">
                <a:latin typeface="+mn-lt"/>
              </a:rPr>
              <a:t> et.al.`11]</a:t>
            </a:r>
            <a:br>
              <a:rPr kumimoji="0" lang="en-US" altLang="ko-KR" sz="2400" kern="0" dirty="0">
                <a:latin typeface="+mn-lt"/>
              </a:rPr>
            </a:br>
            <a:r>
              <a:rPr kumimoji="0" lang="en-US" altLang="ko-KR" sz="2400" kern="0" dirty="0">
                <a:latin typeface="+mn-lt"/>
              </a:rPr>
              <a:t>[</a:t>
            </a:r>
            <a:r>
              <a:rPr kumimoji="0" lang="en-US" altLang="ko-KR" sz="2400" kern="0" dirty="0" err="1">
                <a:latin typeface="+mn-lt"/>
              </a:rPr>
              <a:t>Bubeck</a:t>
            </a:r>
            <a:r>
              <a:rPr kumimoji="0" lang="en-US" altLang="ko-KR" sz="2400" kern="0" dirty="0">
                <a:latin typeface="+mn-lt"/>
              </a:rPr>
              <a:t> et.al.`13]:</a:t>
            </a:r>
          </a:p>
          <a:p>
            <a:pPr eaLnBrk="0" latinLnBrk="0" hangingPunct="0">
              <a:spcBef>
                <a:spcPct val="20000"/>
              </a:spcBef>
              <a:defRPr/>
            </a:pPr>
            <a:r>
              <a:rPr kumimoji="0" lang="en-US" altLang="ko-KR" sz="2400" kern="0" dirty="0">
                <a:latin typeface="+mn-lt"/>
              </a:rPr>
              <a:t/>
            </a:r>
            <a:br>
              <a:rPr kumimoji="0" lang="en-US" altLang="ko-KR" sz="2400" kern="0" dirty="0">
                <a:latin typeface="+mn-lt"/>
              </a:rPr>
            </a:br>
            <a:r>
              <a:rPr kumimoji="0" lang="en-US" altLang="ko-KR" sz="2400" kern="0" dirty="0">
                <a:latin typeface="+mn-lt"/>
              </a:rPr>
              <a:t>   </a:t>
            </a:r>
            <a:r>
              <a:rPr kumimoji="0" lang="en-US" altLang="ko-KR" sz="2400" kern="0" dirty="0">
                <a:solidFill>
                  <a:schemeClr val="accent2"/>
                </a:solidFill>
                <a:latin typeface="+mn-lt"/>
              </a:rPr>
              <a:t>Best-</a:t>
            </a:r>
            <a:r>
              <a:rPr kumimoji="0" lang="en-US" altLang="ko-KR" sz="2400" i="1" kern="0" dirty="0">
                <a:solidFill>
                  <a:schemeClr val="accent2"/>
                </a:solidFill>
                <a:latin typeface="+mn-lt"/>
              </a:rPr>
              <a:t>K</a:t>
            </a:r>
            <a:r>
              <a:rPr kumimoji="0" lang="en-US" altLang="ko-KR" sz="2400" kern="0" dirty="0">
                <a:solidFill>
                  <a:schemeClr val="accent2"/>
                </a:solidFill>
                <a:latin typeface="+mn-lt"/>
              </a:rPr>
              <a:t> </a:t>
            </a:r>
            <a:r>
              <a:rPr kumimoji="0" lang="en-US" altLang="ko-KR" sz="2400" kern="0" dirty="0">
                <a:latin typeface="+mn-lt"/>
              </a:rPr>
              <a:t>identification </a:t>
            </a:r>
            <a:br>
              <a:rPr kumimoji="0" lang="en-US" altLang="ko-KR" sz="2400" kern="0" dirty="0">
                <a:latin typeface="+mn-lt"/>
              </a:rPr>
            </a:br>
            <a:r>
              <a:rPr kumimoji="0" lang="en-US" altLang="ko-KR" sz="2400" kern="0" dirty="0">
                <a:latin typeface="+mn-lt"/>
              </a:rPr>
              <a:t>   complexity characterized</a:t>
            </a:r>
            <a:br>
              <a:rPr kumimoji="0" lang="en-US" altLang="ko-KR" sz="2400" kern="0" dirty="0">
                <a:latin typeface="+mn-lt"/>
              </a:rPr>
            </a:br>
            <a:r>
              <a:rPr kumimoji="0" lang="en-US" altLang="ko-KR" sz="2400" kern="0" dirty="0">
                <a:latin typeface="+mn-lt"/>
              </a:rPr>
              <a:t>   under </a:t>
            </a:r>
            <a:r>
              <a:rPr kumimoji="0" lang="en-US" altLang="ko-KR" sz="2400" kern="0" dirty="0">
                <a:solidFill>
                  <a:schemeClr val="accent2"/>
                </a:solidFill>
                <a:latin typeface="+mn-lt"/>
              </a:rPr>
              <a:t>adaptive</a:t>
            </a:r>
            <a:r>
              <a:rPr kumimoji="0" lang="en-US" altLang="ko-KR" sz="2400" kern="0" dirty="0">
                <a:latin typeface="+mn-lt"/>
              </a:rPr>
              <a:t> sampling</a:t>
            </a:r>
          </a:p>
        </p:txBody>
      </p:sp>
      <p:cxnSp>
        <p:nvCxnSpPr>
          <p:cNvPr id="26632" name="Straight Connector 10"/>
          <p:cNvCxnSpPr>
            <a:cxnSpLocks noChangeShapeType="1"/>
          </p:cNvCxnSpPr>
          <p:nvPr/>
        </p:nvCxnSpPr>
        <p:spPr bwMode="auto">
          <a:xfrm>
            <a:off x="4211638" y="1254125"/>
            <a:ext cx="0" cy="5256213"/>
          </a:xfrm>
          <a:prstGeom prst="line">
            <a:avLst/>
          </a:prstGeom>
          <a:noFill/>
          <a:ln w="9525" algn="ctr">
            <a:solidFill>
              <a:schemeClr val="tx1"/>
            </a:solidFill>
            <a:round/>
            <a:headEnd/>
            <a:tailEnd/>
          </a:ln>
        </p:spPr>
      </p:cxnSp>
      <p:sp>
        <p:nvSpPr>
          <p:cNvPr id="14" name="Content Placeholder 2"/>
          <p:cNvSpPr txBox="1">
            <a:spLocks/>
          </p:cNvSpPr>
          <p:nvPr/>
        </p:nvSpPr>
        <p:spPr bwMode="auto">
          <a:xfrm>
            <a:off x="4440238" y="4319588"/>
            <a:ext cx="4494212" cy="1800225"/>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kern="0" dirty="0">
                <a:latin typeface="+mn-lt"/>
              </a:rPr>
              <a:t>[</a:t>
            </a:r>
            <a:r>
              <a:rPr kumimoji="0" lang="en-US" altLang="ko-KR" kern="0" dirty="0" err="1">
                <a:latin typeface="+mn-lt"/>
              </a:rPr>
              <a:t>Alion</a:t>
            </a:r>
            <a:r>
              <a:rPr kumimoji="0" lang="en-US" altLang="ko-KR" kern="0" dirty="0">
                <a:latin typeface="+mn-lt"/>
              </a:rPr>
              <a:t> ‘12]</a:t>
            </a:r>
          </a:p>
          <a:p>
            <a:pPr marL="342900" indent="-342900" eaLnBrk="0" latinLnBrk="0" hangingPunct="0">
              <a:spcBef>
                <a:spcPct val="20000"/>
              </a:spcBef>
              <a:defRPr/>
            </a:pPr>
            <a:r>
              <a:rPr kumimoji="0" lang="en-US" altLang="ko-KR" kern="0" dirty="0">
                <a:latin typeface="+mn-lt"/>
              </a:rPr>
              <a:t>[Bravernman-Mossel’08]</a:t>
            </a:r>
          </a:p>
          <a:p>
            <a:pPr marL="342900" indent="-342900" eaLnBrk="0" latinLnBrk="0" hangingPunct="0">
              <a:spcBef>
                <a:spcPct val="20000"/>
              </a:spcBef>
              <a:defRPr/>
            </a:pPr>
            <a:r>
              <a:rPr kumimoji="0" lang="en-US" altLang="ko-KR" kern="0" dirty="0">
                <a:latin typeface="+mn-lt"/>
              </a:rPr>
              <a:t>[Ammar-Shah’12]</a:t>
            </a:r>
          </a:p>
          <a:p>
            <a:pPr marL="342900" indent="-342900" eaLnBrk="0" latinLnBrk="0" hangingPunct="0">
              <a:spcBef>
                <a:spcPct val="20000"/>
              </a:spcBef>
              <a:defRPr/>
            </a:pPr>
            <a:r>
              <a:rPr kumimoji="0" lang="en-US" altLang="ko-KR" kern="0" dirty="0">
                <a:latin typeface="+mn-lt"/>
              </a:rPr>
              <a:t>[Duchi-Mackey-Jordan’10]</a:t>
            </a:r>
          </a:p>
          <a:p>
            <a:pPr marL="342900" indent="-342900" eaLnBrk="0" latinLnBrk="0" hangingPunct="0">
              <a:spcBef>
                <a:spcPct val="20000"/>
              </a:spcBef>
              <a:defRPr/>
            </a:pPr>
            <a:r>
              <a:rPr kumimoji="0" lang="en-US" altLang="ko-KR" kern="0" dirty="0">
                <a:latin typeface="+mn-lt"/>
              </a:rPr>
              <a:t>[Soufiani-Chen-Parkes-Xia`13]</a:t>
            </a:r>
          </a:p>
          <a:p>
            <a:pPr marL="342900" indent="-342900" eaLnBrk="0" latinLnBrk="0" hangingPunct="0">
              <a:spcBef>
                <a:spcPct val="20000"/>
              </a:spcBef>
              <a:defRPr/>
            </a:pPr>
            <a:r>
              <a:rPr kumimoji="0" lang="en-US" altLang="ko-KR" kern="0" dirty="0">
                <a:latin typeface="+mn-lt"/>
              </a:rPr>
              <a:t>[Rajkumar-Agarwal’14]  </a:t>
            </a:r>
          </a:p>
          <a:p>
            <a:pPr marL="342900" indent="-342900" eaLnBrk="0" latinLnBrk="0" hangingPunct="0">
              <a:spcBef>
                <a:spcPct val="20000"/>
              </a:spcBef>
              <a:defRPr/>
            </a:pPr>
            <a:r>
              <a:rPr kumimoji="0" lang="en-US" altLang="ko-KR" kern="0" dirty="0">
                <a:latin typeface="+mn-lt"/>
              </a:rPr>
              <a:t>                   :</a:t>
            </a:r>
          </a:p>
          <a:p>
            <a:pPr marL="342900" indent="-342900" eaLnBrk="0" latinLnBrk="0" hangingPunct="0">
              <a:spcBef>
                <a:spcPct val="20000"/>
              </a:spcBef>
              <a:defRPr/>
            </a:pPr>
            <a:endParaRPr kumimoji="0" lang="ko-KR" altLang="en-US" sz="2000" kern="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8" grpId="0"/>
      <p:bldP spid="9"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ko-KR" dirty="0" smtClean="0">
                <a:solidFill>
                  <a:schemeClr val="tx1"/>
                </a:solidFill>
                <a:ea typeface="굴림" panose="020B0600000101010101" pitchFamily="50" charset="-127"/>
              </a:rPr>
              <a:t>Big data era: A new challenge arises!</a:t>
            </a:r>
            <a:endParaRPr lang="ko-KR" altLang="en-US" dirty="0" smtClean="0">
              <a:solidFill>
                <a:schemeClr val="tx1"/>
              </a:solidFill>
              <a:ea typeface="굴림" panose="020B0600000101010101" pitchFamily="50" charset="-127"/>
            </a:endParaRPr>
          </a:p>
        </p:txBody>
      </p:sp>
      <p:pic>
        <p:nvPicPr>
          <p:cNvPr id="5150" name="Picture 30" descr="https://upload.wikimedia.org/wikipedia/commons/9/9b/Social_Network_Analysis_Visualization.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78629" y="1982865"/>
            <a:ext cx="3312616" cy="236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Content Placeholder 2"/>
          <p:cNvSpPr txBox="1">
            <a:spLocks/>
          </p:cNvSpPr>
          <p:nvPr/>
        </p:nvSpPr>
        <p:spPr bwMode="auto">
          <a:xfrm>
            <a:off x="1692275" y="1459911"/>
            <a:ext cx="3095625" cy="515939"/>
          </a:xfrm>
          <a:prstGeom prst="rect">
            <a:avLst/>
          </a:prstGeom>
          <a:noFill/>
          <a:ln w="9525">
            <a:noFill/>
            <a:miter lim="800000"/>
            <a:headEnd/>
            <a:tailEnd/>
          </a:ln>
        </p:spPr>
        <p:txBody>
          <a:bodyPr lIns="91434" tIns="45717" rIns="91434" bIns="45717"/>
          <a:lstStyle/>
          <a:p>
            <a:pPr eaLnBrk="0" latinLnBrk="0" hangingPunct="0">
              <a:spcBef>
                <a:spcPct val="20000"/>
              </a:spcBef>
              <a:defRPr/>
            </a:pPr>
            <a:r>
              <a:rPr kumimoji="0" lang="en-US" altLang="ko-KR" sz="2400" b="1" kern="0" dirty="0">
                <a:latin typeface="+mn-lt"/>
                <a:ea typeface="굴림" charset="-127"/>
              </a:rPr>
              <a:t>80+ billion </a:t>
            </a:r>
            <a:r>
              <a:rPr kumimoji="0" lang="en-US" altLang="ko-KR" sz="2000" kern="0" dirty="0" err="1">
                <a:latin typeface="+mn-lt"/>
                <a:ea typeface="굴림" charset="-127"/>
              </a:rPr>
              <a:t>webpages</a:t>
            </a:r>
            <a:endParaRPr kumimoji="0" lang="ko-KR" altLang="en-US" sz="2000" kern="0" dirty="0">
              <a:latin typeface="+mn-lt"/>
              <a:ea typeface="굴림" charset="-127"/>
            </a:endParaRPr>
          </a:p>
        </p:txBody>
      </p:sp>
      <p:pic>
        <p:nvPicPr>
          <p:cNvPr id="46" name="Picture 10" descr="http://4.bp.blogspot.com/-JOqxgp-ZWe0/U3BtyEQlEiI/AAAAAAAAOfg/Doq6Q2MwIKA/s1600/google-logo-874x288.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95288" y="1484784"/>
            <a:ext cx="1246187"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46" descr="http://termid.files.wordpress.com/2010/12/asdf4.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742904" y="2072180"/>
            <a:ext cx="3880941" cy="2220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2" descr="http://www.socialmediaexplorer.com/wp-content/uploads/2013/03/facebook-logo-reversed.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500563" y="1268760"/>
            <a:ext cx="2087562"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Content Placeholder 2"/>
          <p:cNvSpPr txBox="1">
            <a:spLocks/>
          </p:cNvSpPr>
          <p:nvPr/>
        </p:nvSpPr>
        <p:spPr bwMode="auto">
          <a:xfrm>
            <a:off x="6683375" y="1459911"/>
            <a:ext cx="2238375" cy="515939"/>
          </a:xfrm>
          <a:prstGeom prst="rect">
            <a:avLst/>
          </a:prstGeom>
          <a:noFill/>
          <a:ln w="9525">
            <a:noFill/>
            <a:miter lim="800000"/>
            <a:headEnd/>
            <a:tailEnd/>
          </a:ln>
        </p:spPr>
        <p:txBody>
          <a:bodyPr lIns="91434" tIns="45717" rIns="91434" bIns="45717"/>
          <a:lstStyle/>
          <a:p>
            <a:pPr marL="342900" indent="-342900" eaLnBrk="0" hangingPunct="0">
              <a:spcBef>
                <a:spcPct val="20000"/>
              </a:spcBef>
              <a:defRPr/>
            </a:pPr>
            <a:r>
              <a:rPr lang="en-US" altLang="ko-KR" sz="2400" b="1" kern="0" dirty="0">
                <a:latin typeface="+mn-lt"/>
                <a:ea typeface="+mn-ea"/>
              </a:rPr>
              <a:t>1+ billion </a:t>
            </a:r>
            <a:r>
              <a:rPr lang="en-US" altLang="ko-KR" sz="2000" kern="0" dirty="0">
                <a:latin typeface="+mn-lt"/>
                <a:ea typeface="+mn-ea"/>
              </a:rPr>
              <a:t>users</a:t>
            </a:r>
            <a:endParaRPr lang="ko-KR" altLang="en-US" sz="2000" kern="0" dirty="0">
              <a:latin typeface="+mn-lt"/>
              <a:ea typeface="+mn-ea"/>
            </a:endParaRPr>
          </a:p>
        </p:txBody>
      </p:sp>
      <p:sp>
        <p:nvSpPr>
          <p:cNvPr id="5" name="TextBox 4"/>
          <p:cNvSpPr txBox="1"/>
          <p:nvPr/>
        </p:nvSpPr>
        <p:spPr>
          <a:xfrm>
            <a:off x="395288" y="4725144"/>
            <a:ext cx="8021413" cy="830997"/>
          </a:xfrm>
          <a:prstGeom prst="rect">
            <a:avLst/>
          </a:prstGeom>
          <a:noFill/>
        </p:spPr>
        <p:txBody>
          <a:bodyPr wrap="square" rtlCol="0">
            <a:spAutoFit/>
          </a:bodyPr>
          <a:lstStyle/>
          <a:p>
            <a:pPr>
              <a:spcBef>
                <a:spcPct val="20000"/>
              </a:spcBef>
              <a:defRPr/>
            </a:pPr>
            <a:r>
              <a:rPr kumimoji="0" lang="en-US" altLang="ko-KR" sz="2400" kern="0" dirty="0" smtClean="0"/>
              <a:t>The vast number of items makes the ranking problem </a:t>
            </a:r>
            <a:r>
              <a:rPr kumimoji="0" lang="en-US" altLang="ko-KR" sz="2400" i="1" kern="0" dirty="0" smtClean="0"/>
              <a:t>computationally challenging!</a:t>
            </a:r>
            <a:endParaRPr kumimoji="0" lang="en-US" altLang="ko-KR" sz="3200" i="1" kern="0" dirty="0">
              <a:solidFill>
                <a:srgbClr val="FF0000"/>
              </a:solidFill>
            </a:endParaRPr>
          </a:p>
        </p:txBody>
      </p:sp>
      <p:sp>
        <p:nvSpPr>
          <p:cNvPr id="11" name="TextBox 10"/>
          <p:cNvSpPr txBox="1"/>
          <p:nvPr/>
        </p:nvSpPr>
        <p:spPr>
          <a:xfrm>
            <a:off x="395536" y="5695156"/>
            <a:ext cx="8021413" cy="830997"/>
          </a:xfrm>
          <a:prstGeom prst="rect">
            <a:avLst/>
          </a:prstGeom>
          <a:noFill/>
        </p:spPr>
        <p:txBody>
          <a:bodyPr wrap="square" rtlCol="0">
            <a:spAutoFit/>
          </a:bodyPr>
          <a:lstStyle/>
          <a:p>
            <a:pPr>
              <a:spcBef>
                <a:spcPct val="20000"/>
              </a:spcBef>
              <a:defRPr/>
            </a:pPr>
            <a:r>
              <a:rPr kumimoji="0" lang="en-US" altLang="ko-KR" sz="2400" kern="0" dirty="0" smtClean="0"/>
              <a:t>Hence, current ranking paradigms (e.g., </a:t>
            </a:r>
            <a:r>
              <a:rPr kumimoji="0" lang="en-US" altLang="ko-KR" sz="2400" kern="0" dirty="0" err="1" smtClean="0"/>
              <a:t>PageRank</a:t>
            </a:r>
            <a:r>
              <a:rPr kumimoji="0" lang="en-US" altLang="ko-KR" sz="2400" kern="0" dirty="0" smtClean="0"/>
              <a:t>) often </a:t>
            </a:r>
            <a:r>
              <a:rPr kumimoji="0" lang="en-US" altLang="ko-KR" sz="2400" kern="0" dirty="0" smtClean="0"/>
              <a:t>serve only </a:t>
            </a:r>
            <a:r>
              <a:rPr kumimoji="0" lang="en-US" altLang="ko-KR" sz="2400" kern="0" dirty="0" smtClean="0"/>
              <a:t>as </a:t>
            </a:r>
            <a:r>
              <a:rPr kumimoji="0" lang="en-US" altLang="ko-KR" sz="2400" i="1" kern="0" dirty="0" smtClean="0"/>
              <a:t>offline</a:t>
            </a:r>
            <a:r>
              <a:rPr kumimoji="0" lang="en-US" altLang="ko-KR" sz="2400" kern="0" dirty="0" smtClean="0"/>
              <a:t> algorithms.</a:t>
            </a:r>
            <a:endParaRPr kumimoji="0" lang="en-US" altLang="ko-KR" sz="3200" i="1" kern="0" dirty="0">
              <a:solidFill>
                <a:srgbClr val="FF0000"/>
              </a:solidFill>
            </a:endParaRPr>
          </a:p>
        </p:txBody>
      </p:sp>
      <p:sp>
        <p:nvSpPr>
          <p:cNvPr id="12"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3</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2548361806"/>
      </p:ext>
    </p:extLst>
  </p:cSld>
  <p:clrMapOvr>
    <a:masterClrMapping/>
  </p:clrMapOvr>
  <p:transition spd="med" advTm="4595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50" grpId="0"/>
      <p:bldP spid="5"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Two innovative approaches</a:t>
            </a:r>
            <a:endParaRPr lang="ko-KR" altLang="en-US" dirty="0"/>
          </a:p>
        </p:txBody>
      </p:sp>
      <p:sp>
        <p:nvSpPr>
          <p:cNvPr id="5" name="Content Placeholder 2"/>
          <p:cNvSpPr>
            <a:spLocks noGrp="1"/>
          </p:cNvSpPr>
          <p:nvPr>
            <p:ph idx="1"/>
          </p:nvPr>
        </p:nvSpPr>
        <p:spPr>
          <a:xfrm>
            <a:off x="794444" y="1673766"/>
            <a:ext cx="6552136" cy="424760"/>
          </a:xfrm>
        </p:spPr>
        <p:txBody>
          <a:bodyPr/>
          <a:lstStyle/>
          <a:p>
            <a:pPr marL="0" indent="0">
              <a:buFontTx/>
              <a:buNone/>
            </a:pPr>
            <a:r>
              <a:rPr lang="en-US" altLang="ko-KR" dirty="0" smtClean="0">
                <a:ea typeface="굴림" panose="020B0600000101010101" pitchFamily="50" charset="-127"/>
              </a:rPr>
              <a:t>Focus on identifying only top-</a:t>
            </a:r>
            <a:r>
              <a:rPr lang="en-US" altLang="ko-KR" i="1" dirty="0" smtClean="0">
                <a:ea typeface="굴림" panose="020B0600000101010101" pitchFamily="50" charset="-127"/>
              </a:rPr>
              <a:t>K</a:t>
            </a:r>
            <a:r>
              <a:rPr lang="en-US" altLang="ko-KR" dirty="0" smtClean="0">
                <a:ea typeface="굴림" panose="020B0600000101010101" pitchFamily="50" charset="-127"/>
              </a:rPr>
              <a:t> ranked items</a:t>
            </a:r>
          </a:p>
        </p:txBody>
      </p:sp>
      <p:sp>
        <p:nvSpPr>
          <p:cNvPr id="8" name="모서리가 둥근 직사각형 44"/>
          <p:cNvSpPr/>
          <p:nvPr/>
        </p:nvSpPr>
        <p:spPr bwMode="auto">
          <a:xfrm>
            <a:off x="395536" y="1715856"/>
            <a:ext cx="379152" cy="379152"/>
          </a:xfrm>
          <a:prstGeom prst="round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823913" rtl="0" eaLnBrk="1" fontAlgn="base" latinLnBrk="0" hangingPunct="1">
              <a:lnSpc>
                <a:spcPct val="100000"/>
              </a:lnSpc>
              <a:spcBef>
                <a:spcPct val="0"/>
              </a:spcBef>
              <a:spcAft>
                <a:spcPct val="0"/>
              </a:spcAft>
              <a:buClrTx/>
              <a:buSzTx/>
              <a:buFontTx/>
              <a:buNone/>
              <a:tabLst/>
            </a:pPr>
            <a:r>
              <a:rPr kumimoji="0" lang="en-US" altLang="ko-KR" sz="2400" b="1" i="0" u="none" strike="noStrike" cap="none" normalizeH="0" baseline="0" dirty="0" smtClean="0">
                <a:ln>
                  <a:noFill/>
                </a:ln>
                <a:solidFill>
                  <a:srgbClr val="FFFFFF"/>
                </a:solidFill>
                <a:effectLst/>
                <a:latin typeface="Arial" charset="0"/>
                <a:ea typeface="굴림" pitchFamily="50" charset="-127"/>
              </a:rPr>
              <a:t>1</a:t>
            </a:r>
            <a:endParaRPr kumimoji="0" lang="ko-KR" altLang="en-US" sz="2400" b="1" i="0" u="none" strike="noStrike" cap="none" normalizeH="0" baseline="0" dirty="0" smtClean="0">
              <a:ln>
                <a:noFill/>
              </a:ln>
              <a:solidFill>
                <a:srgbClr val="FFFFFF"/>
              </a:solidFill>
              <a:effectLst/>
              <a:latin typeface="Arial" charset="0"/>
              <a:ea typeface="굴림" pitchFamily="50" charset="-127"/>
            </a:endParaRPr>
          </a:p>
        </p:txBody>
      </p:sp>
      <p:sp>
        <p:nvSpPr>
          <p:cNvPr id="9" name="TextBox 8"/>
          <p:cNvSpPr txBox="1"/>
          <p:nvPr/>
        </p:nvSpPr>
        <p:spPr>
          <a:xfrm>
            <a:off x="2542283" y="2274813"/>
            <a:ext cx="3180679" cy="461665"/>
          </a:xfrm>
          <a:prstGeom prst="rect">
            <a:avLst/>
          </a:prstGeom>
          <a:noFill/>
        </p:spPr>
        <p:txBody>
          <a:bodyPr wrap="none" rtlCol="0">
            <a:spAutoFit/>
          </a:bodyPr>
          <a:lstStyle/>
          <a:p>
            <a:pPr>
              <a:spcBef>
                <a:spcPct val="20000"/>
              </a:spcBef>
              <a:defRPr/>
            </a:pPr>
            <a:r>
              <a:rPr kumimoji="0" lang="en-US" altLang="ko-KR" sz="2400" kern="0" dirty="0" smtClean="0"/>
              <a:t>(</a:t>
            </a:r>
            <a:r>
              <a:rPr kumimoji="0" lang="en-US" altLang="ko-KR" sz="2400" kern="0" dirty="0" err="1" smtClean="0"/>
              <a:t>i</a:t>
            </a:r>
            <a:r>
              <a:rPr kumimoji="0" lang="en-US" altLang="ko-KR" sz="2400" kern="0" dirty="0" smtClean="0"/>
              <a:t>) sample complexity</a:t>
            </a:r>
            <a:endParaRPr kumimoji="0" lang="en-US" altLang="ko-KR" sz="3200" kern="0" dirty="0">
              <a:solidFill>
                <a:srgbClr val="FF0000"/>
              </a:solidFill>
            </a:endParaRPr>
          </a:p>
        </p:txBody>
      </p:sp>
      <p:sp>
        <p:nvSpPr>
          <p:cNvPr id="11" name="모서리가 둥근 직사각형 50"/>
          <p:cNvSpPr/>
          <p:nvPr/>
        </p:nvSpPr>
        <p:spPr bwMode="auto">
          <a:xfrm>
            <a:off x="395536" y="3762640"/>
            <a:ext cx="379152" cy="379152"/>
          </a:xfrm>
          <a:prstGeom prst="round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823913" rtl="0" eaLnBrk="1" fontAlgn="base" latinLnBrk="0" hangingPunct="1">
              <a:lnSpc>
                <a:spcPct val="100000"/>
              </a:lnSpc>
              <a:spcBef>
                <a:spcPct val="0"/>
              </a:spcBef>
              <a:spcAft>
                <a:spcPct val="0"/>
              </a:spcAft>
              <a:buClrTx/>
              <a:buSzTx/>
              <a:buFontTx/>
              <a:buNone/>
              <a:tabLst/>
            </a:pPr>
            <a:r>
              <a:rPr kumimoji="0" lang="en-US" altLang="ko-KR" sz="2400" b="1" i="0" u="none" strike="noStrike" cap="none" normalizeH="0" baseline="0" dirty="0" smtClean="0">
                <a:ln>
                  <a:noFill/>
                </a:ln>
                <a:solidFill>
                  <a:srgbClr val="FFFFFF"/>
                </a:solidFill>
                <a:effectLst/>
                <a:latin typeface="Arial" charset="0"/>
                <a:ea typeface="굴림" pitchFamily="50" charset="-127"/>
              </a:rPr>
              <a:t>2</a:t>
            </a:r>
            <a:endParaRPr kumimoji="0" lang="ko-KR" altLang="en-US" sz="2400" b="1" i="0" u="none" strike="noStrike" cap="none" normalizeH="0" baseline="0" dirty="0" smtClean="0">
              <a:ln>
                <a:noFill/>
              </a:ln>
              <a:solidFill>
                <a:srgbClr val="FFFFFF"/>
              </a:solidFill>
              <a:effectLst/>
              <a:latin typeface="Arial" charset="0"/>
              <a:ea typeface="굴림" pitchFamily="50" charset="-127"/>
            </a:endParaRPr>
          </a:p>
        </p:txBody>
      </p:sp>
      <p:sp>
        <p:nvSpPr>
          <p:cNvPr id="12" name="TextBox 11"/>
          <p:cNvSpPr txBox="1"/>
          <p:nvPr/>
        </p:nvSpPr>
        <p:spPr>
          <a:xfrm>
            <a:off x="2510880" y="2874798"/>
            <a:ext cx="3488455" cy="461665"/>
          </a:xfrm>
          <a:prstGeom prst="rect">
            <a:avLst/>
          </a:prstGeom>
          <a:noFill/>
        </p:spPr>
        <p:txBody>
          <a:bodyPr wrap="none" rtlCol="0">
            <a:spAutoFit/>
          </a:bodyPr>
          <a:lstStyle/>
          <a:p>
            <a:pPr marL="342900" indent="-342900">
              <a:spcBef>
                <a:spcPct val="20000"/>
              </a:spcBef>
              <a:defRPr/>
            </a:pPr>
            <a:r>
              <a:rPr kumimoji="0" lang="en-US" altLang="ko-KR" sz="2400" kern="0" dirty="0" smtClean="0"/>
              <a:t>(ii) computation runtime</a:t>
            </a:r>
            <a:endParaRPr kumimoji="0" lang="en-US" altLang="ko-KR" sz="2400" kern="0" dirty="0"/>
          </a:p>
        </p:txBody>
      </p:sp>
      <p:sp>
        <p:nvSpPr>
          <p:cNvPr id="13" name="Content Placeholder 2"/>
          <p:cNvSpPr txBox="1">
            <a:spLocks/>
          </p:cNvSpPr>
          <p:nvPr/>
        </p:nvSpPr>
        <p:spPr bwMode="auto">
          <a:xfrm>
            <a:off x="835495" y="2272645"/>
            <a:ext cx="2088779" cy="424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marL="0" indent="0">
              <a:buFontTx/>
              <a:buNone/>
            </a:pPr>
            <a:r>
              <a:rPr kumimoji="0" lang="en-US" altLang="ko-KR" kern="0" dirty="0" smtClean="0">
                <a:ea typeface="굴림" panose="020B0600000101010101" pitchFamily="50" charset="-127"/>
              </a:rPr>
              <a:t>Will reduce:</a:t>
            </a:r>
          </a:p>
        </p:txBody>
      </p:sp>
      <p:sp>
        <p:nvSpPr>
          <p:cNvPr id="14" name="Content Placeholder 2"/>
          <p:cNvSpPr txBox="1">
            <a:spLocks/>
          </p:cNvSpPr>
          <p:nvPr/>
        </p:nvSpPr>
        <p:spPr bwMode="auto">
          <a:xfrm>
            <a:off x="794444" y="3710237"/>
            <a:ext cx="6018420" cy="424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ko-KR" sz="2400" b="0" i="0" u="none" strike="noStrike" kern="0" cap="none" spc="0" normalizeH="0" baseline="0" noProof="0" dirty="0" smtClean="0">
                <a:ln>
                  <a:noFill/>
                </a:ln>
                <a:solidFill>
                  <a:schemeClr val="tx1"/>
                </a:solidFill>
                <a:effectLst/>
                <a:uLnTx/>
                <a:uFillTx/>
                <a:latin typeface="+mn-lt"/>
                <a:ea typeface="굴림" panose="020B0600000101010101" pitchFamily="50" charset="-127"/>
                <a:cs typeface="+mn-cs"/>
              </a:rPr>
              <a:t>Employ distributed</a:t>
            </a:r>
            <a:r>
              <a:rPr kumimoji="0" lang="en-US" altLang="ko-KR" sz="2400" b="0" i="0" u="none" strike="noStrike" kern="0" cap="none" spc="0" normalizeH="0" noProof="0" dirty="0" smtClean="0">
                <a:ln>
                  <a:noFill/>
                </a:ln>
                <a:solidFill>
                  <a:schemeClr val="tx1"/>
                </a:solidFill>
                <a:effectLst/>
                <a:uLnTx/>
                <a:uFillTx/>
                <a:latin typeface="+mn-lt"/>
                <a:ea typeface="굴림" panose="020B0600000101010101" pitchFamily="50" charset="-127"/>
                <a:cs typeface="+mn-cs"/>
              </a:rPr>
              <a:t> computing framework</a:t>
            </a:r>
            <a:endParaRPr kumimoji="0" lang="en-US" altLang="ko-KR" sz="2400" b="0" i="0" u="none" strike="noStrike" kern="0" cap="none" spc="0" normalizeH="0" baseline="0" noProof="0" dirty="0" smtClean="0">
              <a:ln>
                <a:noFill/>
              </a:ln>
              <a:solidFill>
                <a:schemeClr val="tx1"/>
              </a:solidFill>
              <a:effectLst/>
              <a:uLnTx/>
              <a:uFillTx/>
              <a:latin typeface="+mn-lt"/>
              <a:ea typeface="굴림" panose="020B0600000101010101" pitchFamily="50" charset="-127"/>
              <a:cs typeface="+mn-cs"/>
            </a:endParaRPr>
          </a:p>
        </p:txBody>
      </p:sp>
      <p:pic>
        <p:nvPicPr>
          <p:cNvPr id="15" name="그림 59"/>
          <p:cNvPicPr>
            <a:picLocks noChangeAspect="1"/>
          </p:cNvPicPr>
          <p:nvPr/>
        </p:nvPicPr>
        <p:blipFill>
          <a:blip r:embed="rId4" cstate="print">
            <a:extLst>
              <a:ext uri="{BEBA8EAE-BF5A-486C-A8C5-ECC9F3942E4B}">
                <a14:imgProps xmlns="" xmlns:a14="http://schemas.microsoft.com/office/drawing/2010/main">
                  <a14:imgLayer r:embed="rId5">
                    <a14:imgEffect>
                      <a14:backgroundRemoval t="0" b="100000" l="0" r="99540"/>
                    </a14:imgEffect>
                  </a14:imgLayer>
                </a14:imgProps>
              </a:ext>
              <a:ext uri="{28A0092B-C50C-407E-A947-70E740481C1C}">
                <a14:useLocalDpi xmlns="" xmlns:a14="http://schemas.microsoft.com/office/drawing/2010/main" val="0"/>
              </a:ext>
            </a:extLst>
          </a:blip>
          <a:stretch>
            <a:fillRect/>
          </a:stretch>
        </p:blipFill>
        <p:spPr>
          <a:xfrm>
            <a:off x="1076304" y="4979497"/>
            <a:ext cx="667747" cy="778170"/>
          </a:xfrm>
          <a:prstGeom prst="rect">
            <a:avLst/>
          </a:prstGeom>
        </p:spPr>
      </p:pic>
      <p:pic>
        <p:nvPicPr>
          <p:cNvPr id="16" name="그림 61"/>
          <p:cNvPicPr>
            <a:picLocks noChangeAspect="1"/>
          </p:cNvPicPr>
          <p:nvPr/>
        </p:nvPicPr>
        <p:blipFill>
          <a:blip r:embed="rId6" cstate="print">
            <a:extLst>
              <a:ext uri="{BEBA8EAE-BF5A-486C-A8C5-ECC9F3942E4B}">
                <a14:imgProps xmlns="" xmlns:a14="http://schemas.microsoft.com/office/drawing/2010/main">
                  <a14:imgLayer r:embed="rId5">
                    <a14:imgEffect>
                      <a14:backgroundRemoval t="0" b="100000" l="0" r="100000"/>
                    </a14:imgEffect>
                  </a14:imgLayer>
                </a14:imgProps>
              </a:ext>
              <a:ext uri="{28A0092B-C50C-407E-A947-70E740481C1C}">
                <a14:useLocalDpi xmlns="" xmlns:a14="http://schemas.microsoft.com/office/drawing/2010/main" val="0"/>
              </a:ext>
            </a:extLst>
          </a:blip>
          <a:stretch>
            <a:fillRect/>
          </a:stretch>
        </p:blipFill>
        <p:spPr>
          <a:xfrm>
            <a:off x="2478741" y="5675166"/>
            <a:ext cx="667747" cy="778170"/>
          </a:xfrm>
          <a:prstGeom prst="rect">
            <a:avLst/>
          </a:prstGeom>
        </p:spPr>
      </p:pic>
      <p:pic>
        <p:nvPicPr>
          <p:cNvPr id="17" name="그림 62"/>
          <p:cNvPicPr>
            <a:picLocks noChangeAspect="1"/>
          </p:cNvPicPr>
          <p:nvPr/>
        </p:nvPicPr>
        <p:blipFill>
          <a:blip r:embed="rId6" cstate="print">
            <a:extLst>
              <a:ext uri="{BEBA8EAE-BF5A-486C-A8C5-ECC9F3942E4B}">
                <a14:imgProps xmlns="" xmlns:a14="http://schemas.microsoft.com/office/drawing/2010/main">
                  <a14:imgLayer r:embed="rId5">
                    <a14:imgEffect>
                      <a14:backgroundRemoval t="0" b="100000" l="0" r="100000"/>
                    </a14:imgEffect>
                  </a14:imgLayer>
                </a14:imgProps>
              </a:ext>
              <a:ext uri="{28A0092B-C50C-407E-A947-70E740481C1C}">
                <a14:useLocalDpi xmlns="" xmlns:a14="http://schemas.microsoft.com/office/drawing/2010/main" val="0"/>
              </a:ext>
            </a:extLst>
          </a:blip>
          <a:stretch>
            <a:fillRect/>
          </a:stretch>
        </p:blipFill>
        <p:spPr>
          <a:xfrm>
            <a:off x="2209798" y="4162998"/>
            <a:ext cx="667747" cy="778170"/>
          </a:xfrm>
          <a:prstGeom prst="rect">
            <a:avLst/>
          </a:prstGeom>
        </p:spPr>
      </p:pic>
      <p:pic>
        <p:nvPicPr>
          <p:cNvPr id="18" name="그림 63"/>
          <p:cNvPicPr>
            <a:picLocks noChangeAspect="1"/>
          </p:cNvPicPr>
          <p:nvPr/>
        </p:nvPicPr>
        <p:blipFill>
          <a:blip r:embed="rId6" cstate="print">
            <a:extLst>
              <a:ext uri="{BEBA8EAE-BF5A-486C-A8C5-ECC9F3942E4B}">
                <a14:imgProps xmlns="" xmlns:a14="http://schemas.microsoft.com/office/drawing/2010/main">
                  <a14:imgLayer r:embed="rId5">
                    <a14:imgEffect>
                      <a14:backgroundRemoval t="0" b="100000" l="0" r="100000"/>
                    </a14:imgEffect>
                  </a14:imgLayer>
                </a14:imgProps>
              </a:ext>
              <a:ext uri="{28A0092B-C50C-407E-A947-70E740481C1C}">
                <a14:useLocalDpi xmlns="" xmlns:a14="http://schemas.microsoft.com/office/drawing/2010/main" val="0"/>
              </a:ext>
            </a:extLst>
          </a:blip>
          <a:stretch>
            <a:fillRect/>
          </a:stretch>
        </p:blipFill>
        <p:spPr>
          <a:xfrm>
            <a:off x="3655646" y="4758515"/>
            <a:ext cx="667747" cy="778170"/>
          </a:xfrm>
          <a:prstGeom prst="rect">
            <a:avLst/>
          </a:prstGeom>
        </p:spPr>
      </p:pic>
      <p:sp>
        <p:nvSpPr>
          <p:cNvPr id="19" name="왼쪽/오른쪽 화살표 65"/>
          <p:cNvSpPr/>
          <p:nvPr/>
        </p:nvSpPr>
        <p:spPr bwMode="auto">
          <a:xfrm rot="20315277">
            <a:off x="1631219" y="4858463"/>
            <a:ext cx="661398" cy="190939"/>
          </a:xfrm>
          <a:prstGeom prst="leftRightArrow">
            <a:avLst/>
          </a:prstGeom>
          <a:solidFill>
            <a:srgbClr val="0099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0" name="왼쪽/오른쪽 화살표 66"/>
          <p:cNvSpPr/>
          <p:nvPr/>
        </p:nvSpPr>
        <p:spPr bwMode="auto">
          <a:xfrm rot="14855358">
            <a:off x="2456883" y="5173154"/>
            <a:ext cx="544522" cy="200730"/>
          </a:xfrm>
          <a:prstGeom prst="leftRightArrow">
            <a:avLst/>
          </a:prstGeom>
          <a:solidFill>
            <a:srgbClr val="0099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1" name="왼쪽/오른쪽 화살표 67"/>
          <p:cNvSpPr/>
          <p:nvPr/>
        </p:nvSpPr>
        <p:spPr bwMode="auto">
          <a:xfrm rot="2038299">
            <a:off x="1798636" y="5713740"/>
            <a:ext cx="715381" cy="202495"/>
          </a:xfrm>
          <a:prstGeom prst="leftRightArrow">
            <a:avLst/>
          </a:prstGeom>
          <a:solidFill>
            <a:srgbClr val="0099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2" name="왼쪽/오른쪽 화살표 68"/>
          <p:cNvSpPr/>
          <p:nvPr/>
        </p:nvSpPr>
        <p:spPr bwMode="auto">
          <a:xfrm rot="19104233">
            <a:off x="3192735" y="5538637"/>
            <a:ext cx="544522" cy="200730"/>
          </a:xfrm>
          <a:prstGeom prst="leftRightArrow">
            <a:avLst/>
          </a:prstGeom>
          <a:solidFill>
            <a:srgbClr val="0099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3" name="왼쪽/오른쪽 화살표 69"/>
          <p:cNvSpPr/>
          <p:nvPr/>
        </p:nvSpPr>
        <p:spPr bwMode="auto">
          <a:xfrm rot="1505404">
            <a:off x="2987882" y="4690840"/>
            <a:ext cx="727538" cy="191012"/>
          </a:xfrm>
          <a:prstGeom prst="leftRightArrow">
            <a:avLst/>
          </a:prstGeom>
          <a:solidFill>
            <a:srgbClr val="0099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4" name="TextBox 23"/>
          <p:cNvSpPr txBox="1"/>
          <p:nvPr/>
        </p:nvSpPr>
        <p:spPr>
          <a:xfrm>
            <a:off x="4474872" y="4614658"/>
            <a:ext cx="4392549" cy="1200329"/>
          </a:xfrm>
          <a:prstGeom prst="rect">
            <a:avLst/>
          </a:prstGeom>
          <a:noFill/>
        </p:spPr>
        <p:txBody>
          <a:bodyPr wrap="none" rtlCol="0">
            <a:spAutoFit/>
          </a:bodyPr>
          <a:lstStyle/>
          <a:p>
            <a:r>
              <a:rPr lang="en-US" altLang="ko-KR" sz="2400" b="1" dirty="0" smtClean="0"/>
              <a:t>Partial</a:t>
            </a:r>
            <a:r>
              <a:rPr lang="en-US" altLang="ko-KR" sz="2400" dirty="0" smtClean="0"/>
              <a:t> synchronization</a:t>
            </a:r>
          </a:p>
          <a:p>
            <a:r>
              <a:rPr lang="en-US" altLang="ko-KR" sz="2400" dirty="0" smtClean="0"/>
              <a:t>to the extent that top-</a:t>
            </a:r>
            <a:r>
              <a:rPr lang="en-US" altLang="ko-KR" sz="2400" i="1" dirty="0" smtClean="0"/>
              <a:t>K </a:t>
            </a:r>
            <a:r>
              <a:rPr lang="en-US" altLang="ko-KR" sz="2400" dirty="0" smtClean="0"/>
              <a:t>ranking</a:t>
            </a:r>
          </a:p>
          <a:p>
            <a:r>
              <a:rPr lang="en-US" altLang="ko-KR" sz="2400" dirty="0" smtClean="0"/>
              <a:t>performance is </a:t>
            </a:r>
            <a:r>
              <a:rPr lang="en-US" altLang="ko-KR" sz="2400" i="1" dirty="0" smtClean="0"/>
              <a:t>not crippled.</a:t>
            </a:r>
            <a:endParaRPr lang="ko-KR" altLang="en-US" sz="2400" i="1" dirty="0"/>
          </a:p>
        </p:txBody>
      </p:sp>
      <p:sp>
        <p:nvSpPr>
          <p:cNvPr id="25" name="왼쪽/오른쪽 화살표 83"/>
          <p:cNvSpPr/>
          <p:nvPr/>
        </p:nvSpPr>
        <p:spPr bwMode="auto">
          <a:xfrm rot="20315277">
            <a:off x="1633742" y="4852113"/>
            <a:ext cx="661398" cy="190939"/>
          </a:xfrm>
          <a:prstGeom prst="leftRightArrow">
            <a:avLst/>
          </a:prstGeom>
          <a:solidFill>
            <a:srgbClr val="FF5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6" name="왼쪽/오른쪽 화살표 84"/>
          <p:cNvSpPr/>
          <p:nvPr/>
        </p:nvSpPr>
        <p:spPr bwMode="auto">
          <a:xfrm rot="14855358">
            <a:off x="2459406" y="5171258"/>
            <a:ext cx="544522" cy="200730"/>
          </a:xfrm>
          <a:prstGeom prst="leftRightArrow">
            <a:avLst/>
          </a:prstGeom>
          <a:solidFill>
            <a:srgbClr val="FF5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7" name="왼쪽/오른쪽 화살표 85"/>
          <p:cNvSpPr/>
          <p:nvPr/>
        </p:nvSpPr>
        <p:spPr bwMode="auto">
          <a:xfrm rot="19104233">
            <a:off x="3195258" y="5533802"/>
            <a:ext cx="544522" cy="200730"/>
          </a:xfrm>
          <a:prstGeom prst="leftRightArrow">
            <a:avLst/>
          </a:prstGeom>
          <a:solidFill>
            <a:srgbClr val="FF5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9"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4</a:t>
            </a:fld>
            <a:r>
              <a:rPr lang="en-US" altLang="ko-KR" dirty="0" smtClean="0">
                <a:ea typeface="굴림" charset="-127"/>
              </a:rPr>
              <a:t>/25</a:t>
            </a:r>
            <a:endParaRPr lang="en-US" altLang="ko-KR" dirty="0" smtClean="0">
              <a:ea typeface="굴림" charset="-127"/>
            </a:endParaRPr>
          </a:p>
        </p:txBody>
      </p:sp>
    </p:spTree>
    <p:custDataLst>
      <p:tags r:id="rId1"/>
    </p:custDataLst>
  </p:cSld>
  <p:clrMapOvr>
    <a:masterClrMapping/>
  </p:clrMapOvr>
  <p:transition spd="med" advTm="1280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2" grpId="0"/>
      <p:bldP spid="13" grpId="0"/>
      <p:bldP spid="14" grpId="0" build="p"/>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Our goal</a:t>
            </a:r>
            <a:endParaRPr lang="en-US" dirty="0"/>
          </a:p>
        </p:txBody>
      </p:sp>
      <p:sp>
        <p:nvSpPr>
          <p:cNvPr id="17" name="모서리가 둥근 직사각형 16"/>
          <p:cNvSpPr/>
          <p:nvPr/>
        </p:nvSpPr>
        <p:spPr bwMode="auto">
          <a:xfrm>
            <a:off x="2019767" y="1999825"/>
            <a:ext cx="5169146" cy="2783945"/>
          </a:xfrm>
          <a:prstGeom prst="roundRect">
            <a:avLst/>
          </a:prstGeom>
          <a:solidFill>
            <a:schemeClr val="bg2">
              <a:lumMod val="20000"/>
              <a:lumOff val="80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15" name="타원 14"/>
          <p:cNvSpPr/>
          <p:nvPr/>
        </p:nvSpPr>
        <p:spPr bwMode="auto">
          <a:xfrm>
            <a:off x="2645661" y="2320885"/>
            <a:ext cx="1518386" cy="2016224"/>
          </a:xfrm>
          <a:prstGeom prst="ellipse">
            <a:avLst/>
          </a:prstGeom>
          <a:solidFill>
            <a:srgbClr val="62A0DD"/>
          </a:solidFill>
          <a:ln w="38100" cap="flat" cmpd="sng" algn="ctr">
            <a:solidFill>
              <a:srgbClr val="62A0D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38" name="Content Placeholder 2"/>
          <p:cNvSpPr txBox="1">
            <a:spLocks/>
          </p:cNvSpPr>
          <p:nvPr/>
        </p:nvSpPr>
        <p:spPr bwMode="auto">
          <a:xfrm>
            <a:off x="2544853" y="2968068"/>
            <a:ext cx="1737491" cy="683212"/>
          </a:xfrm>
          <a:prstGeom prst="rect">
            <a:avLst/>
          </a:prstGeom>
          <a:noFill/>
          <a:ln w="9525">
            <a:noFill/>
            <a:miter lim="800000"/>
            <a:headEnd/>
            <a:tailEnd/>
          </a:ln>
        </p:spPr>
        <p:txBody>
          <a:bodyPr lIns="91434" tIns="45717" rIns="91434" bIns="45717"/>
          <a:lstStyle/>
          <a:p>
            <a:pPr marL="174625" indent="-174625" algn="ctr" eaLnBrk="0" latinLnBrk="0" hangingPunct="0">
              <a:spcBef>
                <a:spcPct val="20000"/>
              </a:spcBef>
              <a:defRPr/>
            </a:pPr>
            <a:r>
              <a:rPr kumimoji="0" lang="en-US" sz="2000" b="1" kern="0" dirty="0" smtClean="0">
                <a:latin typeface="Gill Sans MT" panose="020B0502020104020203" pitchFamily="34" charset="0"/>
                <a:ea typeface="굴림" charset="-127"/>
              </a:rPr>
              <a:t>P</a:t>
            </a:r>
            <a:r>
              <a:rPr kumimoji="0" lang="en-US" sz="1600" b="1" kern="0" dirty="0" smtClean="0">
                <a:latin typeface="Gill Sans MT" panose="020B0502020104020203" pitchFamily="34" charset="0"/>
                <a:ea typeface="굴림" charset="-127"/>
              </a:rPr>
              <a:t>ARTIAL</a:t>
            </a:r>
          </a:p>
          <a:p>
            <a:pPr marL="174625" indent="-174625" algn="ctr" eaLnBrk="0" latinLnBrk="0" hangingPunct="0">
              <a:spcBef>
                <a:spcPct val="20000"/>
              </a:spcBef>
              <a:defRPr/>
            </a:pPr>
            <a:r>
              <a:rPr kumimoji="0" lang="en-US" sz="2000" kern="0" dirty="0" smtClean="0">
                <a:latin typeface="Gill Sans MT" panose="020B0502020104020203" pitchFamily="34" charset="0"/>
                <a:ea typeface="굴림" charset="-127"/>
              </a:rPr>
              <a:t>S</a:t>
            </a:r>
            <a:r>
              <a:rPr kumimoji="0" lang="en-US" sz="1600" kern="0" dirty="0" smtClean="0">
                <a:latin typeface="Gill Sans MT" panose="020B0502020104020203" pitchFamily="34" charset="0"/>
                <a:ea typeface="굴림" charset="-127"/>
              </a:rPr>
              <a:t>AMPLE</a:t>
            </a:r>
            <a:endParaRPr kumimoji="0" lang="en-US" sz="1600" kern="0" dirty="0">
              <a:latin typeface="Gill Sans MT" panose="020B0502020104020203" pitchFamily="34" charset="0"/>
              <a:ea typeface="굴림" charset="-127"/>
            </a:endParaRPr>
          </a:p>
        </p:txBody>
      </p:sp>
      <p:cxnSp>
        <p:nvCxnSpPr>
          <p:cNvPr id="46" name="직선 화살표 연결선 45"/>
          <p:cNvCxnSpPr/>
          <p:nvPr/>
        </p:nvCxnSpPr>
        <p:spPr bwMode="auto">
          <a:xfrm flipV="1">
            <a:off x="4250502" y="3328997"/>
            <a:ext cx="731441" cy="945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2" name="타원 41"/>
          <p:cNvSpPr/>
          <p:nvPr/>
        </p:nvSpPr>
        <p:spPr bwMode="auto">
          <a:xfrm>
            <a:off x="5067463" y="2308357"/>
            <a:ext cx="1518386" cy="2016224"/>
          </a:xfrm>
          <a:prstGeom prst="ellipse">
            <a:avLst/>
          </a:prstGeom>
          <a:solidFill>
            <a:srgbClr val="62A0DD"/>
          </a:solidFill>
          <a:ln w="38100" cap="flat" cmpd="sng" algn="ctr">
            <a:solidFill>
              <a:srgbClr val="62A0D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49" name="Content Placeholder 2"/>
          <p:cNvSpPr txBox="1">
            <a:spLocks/>
          </p:cNvSpPr>
          <p:nvPr/>
        </p:nvSpPr>
        <p:spPr bwMode="auto">
          <a:xfrm>
            <a:off x="5153317" y="2909721"/>
            <a:ext cx="1332740" cy="879319"/>
          </a:xfrm>
          <a:prstGeom prst="rect">
            <a:avLst/>
          </a:prstGeom>
          <a:noFill/>
          <a:ln w="9525">
            <a:noFill/>
            <a:miter lim="800000"/>
            <a:headEnd/>
            <a:tailEnd/>
          </a:ln>
        </p:spPr>
        <p:txBody>
          <a:bodyPr lIns="91434" tIns="45717" rIns="91434" bIns="45717"/>
          <a:lstStyle/>
          <a:p>
            <a:pPr marL="174625" indent="-174625" algn="ctr" eaLnBrk="0" latinLnBrk="0" hangingPunct="0">
              <a:spcBef>
                <a:spcPct val="20000"/>
              </a:spcBef>
              <a:defRPr/>
            </a:pPr>
            <a:r>
              <a:rPr kumimoji="0" lang="en-US" sz="2400" b="1" kern="0" dirty="0" smtClean="0">
                <a:solidFill>
                  <a:srgbClr val="FF0000"/>
                </a:solidFill>
                <a:latin typeface="Gill Sans MT" panose="020B0502020104020203" pitchFamily="34" charset="0"/>
                <a:ea typeface="굴림" charset="-127"/>
              </a:rPr>
              <a:t>T</a:t>
            </a:r>
            <a:r>
              <a:rPr kumimoji="0" lang="en-US" b="1" kern="0" dirty="0" smtClean="0">
                <a:solidFill>
                  <a:srgbClr val="FF0000"/>
                </a:solidFill>
                <a:latin typeface="Gill Sans MT" panose="020B0502020104020203" pitchFamily="34" charset="0"/>
                <a:ea typeface="굴림" charset="-127"/>
              </a:rPr>
              <a:t>OP-</a:t>
            </a:r>
            <a:r>
              <a:rPr kumimoji="0" lang="en-US" sz="2400" b="1" i="1" kern="0" dirty="0" smtClean="0">
                <a:solidFill>
                  <a:srgbClr val="FF0000"/>
                </a:solidFill>
                <a:latin typeface="Gill Sans MT" panose="020B0502020104020203" pitchFamily="34" charset="0"/>
                <a:ea typeface="굴림" charset="-127"/>
              </a:rPr>
              <a:t>K</a:t>
            </a:r>
            <a:endParaRPr kumimoji="0" lang="en-US" b="1" i="1" kern="0" dirty="0" smtClean="0">
              <a:solidFill>
                <a:srgbClr val="FF0000"/>
              </a:solidFill>
              <a:latin typeface="Gill Sans MT" panose="020B0502020104020203" pitchFamily="34" charset="0"/>
              <a:ea typeface="굴림" charset="-127"/>
            </a:endParaRPr>
          </a:p>
          <a:p>
            <a:pPr marL="174625" indent="-174625" algn="ctr" eaLnBrk="0" latinLnBrk="0" hangingPunct="0">
              <a:spcBef>
                <a:spcPct val="20000"/>
              </a:spcBef>
              <a:defRPr/>
            </a:pPr>
            <a:r>
              <a:rPr kumimoji="0" lang="en-US" sz="2000" kern="0" dirty="0" smtClean="0">
                <a:latin typeface="Gill Sans MT" panose="020B0502020104020203" pitchFamily="34" charset="0"/>
                <a:ea typeface="굴림" charset="-127"/>
              </a:rPr>
              <a:t>R</a:t>
            </a:r>
            <a:r>
              <a:rPr kumimoji="0" lang="en-US" sz="1600" kern="0" dirty="0" smtClean="0">
                <a:latin typeface="Gill Sans MT" panose="020B0502020104020203" pitchFamily="34" charset="0"/>
                <a:ea typeface="굴림" charset="-127"/>
              </a:rPr>
              <a:t>ANKING</a:t>
            </a:r>
          </a:p>
        </p:txBody>
      </p:sp>
      <p:cxnSp>
        <p:nvCxnSpPr>
          <p:cNvPr id="47" name="직선 화살표 연결선 46"/>
          <p:cNvCxnSpPr/>
          <p:nvPr/>
        </p:nvCxnSpPr>
        <p:spPr bwMode="auto">
          <a:xfrm>
            <a:off x="6792167" y="3328997"/>
            <a:ext cx="65648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75551" y="1947320"/>
            <a:ext cx="2001012" cy="646331"/>
          </a:xfrm>
          <a:prstGeom prst="rect">
            <a:avLst/>
          </a:prstGeom>
          <a:noFill/>
        </p:spPr>
        <p:txBody>
          <a:bodyPr wrap="square" rtlCol="0">
            <a:spAutoFit/>
          </a:bodyPr>
          <a:lstStyle/>
          <a:p>
            <a:pPr algn="ctr">
              <a:lnSpc>
                <a:spcPct val="150000"/>
              </a:lnSpc>
            </a:pPr>
            <a:r>
              <a:rPr lang="en-US" sz="2400" dirty="0" smtClean="0">
                <a:latin typeface="Gill Sans MT" panose="020B0502020104020203" pitchFamily="34" charset="0"/>
                <a:cs typeface="Times New Roman" panose="02020603050405020304" pitchFamily="18" charset="0"/>
              </a:rPr>
              <a:t>H</a:t>
            </a:r>
            <a:r>
              <a:rPr lang="en-US" dirty="0" smtClean="0">
                <a:latin typeface="Gill Sans MT" panose="020B0502020104020203" pitchFamily="34" charset="0"/>
                <a:cs typeface="Times New Roman" panose="02020603050405020304" pitchFamily="18" charset="0"/>
              </a:rPr>
              <a:t>UGE </a:t>
            </a:r>
            <a:r>
              <a:rPr lang="en-US" sz="2400" dirty="0" smtClean="0">
                <a:latin typeface="Gill Sans MT" panose="020B0502020104020203" pitchFamily="34" charset="0"/>
                <a:cs typeface="Times New Roman" panose="02020603050405020304" pitchFamily="18" charset="0"/>
              </a:rPr>
              <a:t>I</a:t>
            </a:r>
            <a:r>
              <a:rPr lang="en-US" dirty="0" smtClean="0">
                <a:latin typeface="Gill Sans MT" panose="020B0502020104020203" pitchFamily="34" charset="0"/>
                <a:cs typeface="Times New Roman" panose="02020603050405020304" pitchFamily="18" charset="0"/>
              </a:rPr>
              <a:t>TEMS</a:t>
            </a:r>
            <a:endParaRPr lang="en-US" dirty="0">
              <a:latin typeface="Gill Sans MT" panose="020B0502020104020203" pitchFamily="34" charset="0"/>
              <a:cs typeface="Times New Roman" panose="02020603050405020304" pitchFamily="18" charset="0"/>
            </a:endParaRPr>
          </a:p>
        </p:txBody>
      </p:sp>
      <p:pic>
        <p:nvPicPr>
          <p:cNvPr id="7" name="그림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3828" y="2606599"/>
            <a:ext cx="1809260" cy="1356945"/>
          </a:xfrm>
          <a:prstGeom prst="rect">
            <a:avLst/>
          </a:prstGeom>
        </p:spPr>
      </p:pic>
      <p:pic>
        <p:nvPicPr>
          <p:cNvPr id="16" name="그림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570756" y="2883424"/>
            <a:ext cx="1212080" cy="909060"/>
          </a:xfrm>
          <a:prstGeom prst="rect">
            <a:avLst/>
          </a:prstGeom>
        </p:spPr>
      </p:pic>
      <p:cxnSp>
        <p:nvCxnSpPr>
          <p:cNvPr id="43" name="직선 화살표 연결선 42"/>
          <p:cNvCxnSpPr/>
          <p:nvPr/>
        </p:nvCxnSpPr>
        <p:spPr bwMode="auto">
          <a:xfrm>
            <a:off x="1881485" y="3298261"/>
            <a:ext cx="575003"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p:cNvSpPr txBox="1"/>
          <p:nvPr/>
        </p:nvSpPr>
        <p:spPr>
          <a:xfrm>
            <a:off x="7300342" y="2463279"/>
            <a:ext cx="1762021" cy="461665"/>
          </a:xfrm>
          <a:prstGeom prst="rect">
            <a:avLst/>
          </a:prstGeom>
          <a:noFill/>
        </p:spPr>
        <p:txBody>
          <a:bodyPr wrap="none" rtlCol="0">
            <a:spAutoFit/>
          </a:bodyPr>
          <a:lstStyle/>
          <a:p>
            <a:pPr algn="ctr"/>
            <a:r>
              <a:rPr lang="en-US" altLang="ko-KR" sz="2400" b="1" dirty="0" smtClean="0">
                <a:solidFill>
                  <a:srgbClr val="FF0000"/>
                </a:solidFill>
                <a:latin typeface="Gill Sans MT" panose="020B0502020104020203" pitchFamily="34" charset="0"/>
              </a:rPr>
              <a:t>T</a:t>
            </a:r>
            <a:r>
              <a:rPr lang="en-US" altLang="ko-KR" b="1" dirty="0" smtClean="0">
                <a:solidFill>
                  <a:srgbClr val="FF0000"/>
                </a:solidFill>
                <a:latin typeface="Gill Sans MT" panose="020B0502020104020203" pitchFamily="34" charset="0"/>
              </a:rPr>
              <a:t>OP</a:t>
            </a:r>
            <a:r>
              <a:rPr lang="en-US" altLang="ko-KR" sz="2400" b="1" dirty="0" smtClean="0">
                <a:solidFill>
                  <a:srgbClr val="FF0000"/>
                </a:solidFill>
                <a:latin typeface="Gill Sans MT" panose="020B0502020104020203" pitchFamily="34" charset="0"/>
              </a:rPr>
              <a:t>-</a:t>
            </a:r>
            <a:r>
              <a:rPr lang="en-US" altLang="ko-KR" sz="2400" b="1" i="1" dirty="0" smtClean="0">
                <a:solidFill>
                  <a:srgbClr val="FF0000"/>
                </a:solidFill>
                <a:latin typeface="Gill Sans MT" panose="020B0502020104020203" pitchFamily="34" charset="0"/>
              </a:rPr>
              <a:t>K</a:t>
            </a:r>
            <a:r>
              <a:rPr lang="en-US" altLang="ko-KR" sz="2400" dirty="0" smtClean="0">
                <a:latin typeface="Gill Sans MT" panose="020B0502020104020203" pitchFamily="34" charset="0"/>
              </a:rPr>
              <a:t> I</a:t>
            </a:r>
            <a:r>
              <a:rPr lang="en-US" altLang="ko-KR" dirty="0" smtClean="0">
                <a:latin typeface="Gill Sans MT" panose="020B0502020104020203" pitchFamily="34" charset="0"/>
              </a:rPr>
              <a:t>TEMS</a:t>
            </a:r>
            <a:endParaRPr lang="ko-KR" altLang="en-US" dirty="0">
              <a:latin typeface="Gill Sans MT" panose="020B0502020104020203" pitchFamily="34" charset="0"/>
            </a:endParaRPr>
          </a:p>
        </p:txBody>
      </p:sp>
      <p:sp>
        <p:nvSpPr>
          <p:cNvPr id="3" name="TextBox 2"/>
          <p:cNvSpPr txBox="1"/>
          <p:nvPr/>
        </p:nvSpPr>
        <p:spPr>
          <a:xfrm>
            <a:off x="191634" y="5229200"/>
            <a:ext cx="8760732" cy="830997"/>
          </a:xfrm>
          <a:prstGeom prst="rect">
            <a:avLst/>
          </a:prstGeom>
          <a:noFill/>
        </p:spPr>
        <p:txBody>
          <a:bodyPr wrap="none" rtlCol="0">
            <a:spAutoFit/>
          </a:bodyPr>
          <a:lstStyle/>
          <a:p>
            <a:pPr lvl="0"/>
            <a:r>
              <a:rPr kumimoji="0" lang="en-US" altLang="ko-KR" sz="2400" kern="0" dirty="0"/>
              <a:t>Taking these approaches, develop an </a:t>
            </a:r>
            <a:r>
              <a:rPr kumimoji="0" lang="en-US" altLang="ko-KR" sz="2400" b="1" kern="0" dirty="0"/>
              <a:t>online </a:t>
            </a:r>
            <a:r>
              <a:rPr kumimoji="0" lang="en-US" altLang="ko-KR" sz="2400" kern="0" dirty="0"/>
              <a:t>ranking </a:t>
            </a:r>
            <a:r>
              <a:rPr kumimoji="0" lang="en-US" altLang="ko-KR" sz="2400" kern="0" dirty="0" smtClean="0"/>
              <a:t>algorithm</a:t>
            </a:r>
          </a:p>
          <a:p>
            <a:pPr lvl="0"/>
            <a:r>
              <a:rPr kumimoji="0" lang="en-US" altLang="ko-KR" sz="2400" kern="0" dirty="0" smtClean="0"/>
              <a:t>that (1) runs </a:t>
            </a:r>
            <a:r>
              <a:rPr kumimoji="0" lang="en-US" altLang="ko-KR" sz="2400" kern="0" dirty="0"/>
              <a:t>in </a:t>
            </a:r>
            <a:r>
              <a:rPr kumimoji="0" lang="en-US" altLang="ko-KR" sz="2400" b="1" kern="0" dirty="0" smtClean="0"/>
              <a:t>real-time</a:t>
            </a:r>
            <a:r>
              <a:rPr kumimoji="0" lang="en-US" altLang="ko-KR" sz="2400" kern="0" dirty="0" smtClean="0"/>
              <a:t>; (2) achieves </a:t>
            </a:r>
            <a:r>
              <a:rPr kumimoji="0" lang="en-US" altLang="ko-KR" sz="2400" b="1" kern="0" dirty="0"/>
              <a:t>high ranking </a:t>
            </a:r>
            <a:r>
              <a:rPr kumimoji="0" lang="en-US" altLang="ko-KR" sz="2400" b="1" kern="0" dirty="0" smtClean="0"/>
              <a:t>accuracy</a:t>
            </a:r>
            <a:endParaRPr kumimoji="0" lang="en-US" altLang="ko-KR" sz="2400" b="1" kern="0" dirty="0"/>
          </a:p>
        </p:txBody>
      </p:sp>
      <p:sp>
        <p:nvSpPr>
          <p:cNvPr id="18"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5</a:t>
            </a:fld>
            <a:r>
              <a:rPr lang="en-US" altLang="ko-KR" dirty="0" smtClean="0">
                <a:ea typeface="굴림" charset="-127"/>
              </a:rPr>
              <a:t>/25</a:t>
            </a:r>
            <a:endParaRPr lang="en-US" altLang="ko-KR" dirty="0" smtClean="0">
              <a:ea typeface="굴림" charset="-127"/>
            </a:endParaRPr>
          </a:p>
        </p:txBody>
      </p:sp>
    </p:spTree>
    <p:extLst>
      <p:ext uri="{BB962C8B-B14F-4D97-AF65-F5344CB8AC3E}">
        <p14:creationId xmlns="" xmlns:p14="http://schemas.microsoft.com/office/powerpoint/2010/main" val="3085863300"/>
      </p:ext>
    </p:extLst>
  </p:cSld>
  <p:clrMapOvr>
    <a:masterClrMapping/>
  </p:clrMapOvr>
  <p:transition spd="med" advTm="975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Three sub-goals</a:t>
            </a:r>
            <a:endParaRPr lang="en-US" dirty="0"/>
          </a:p>
        </p:txBody>
      </p:sp>
      <p:sp>
        <p:nvSpPr>
          <p:cNvPr id="17" name="모서리가 둥근 직사각형 16"/>
          <p:cNvSpPr/>
          <p:nvPr/>
        </p:nvSpPr>
        <p:spPr bwMode="auto">
          <a:xfrm>
            <a:off x="2019767" y="1999825"/>
            <a:ext cx="5169146" cy="2783945"/>
          </a:xfrm>
          <a:prstGeom prst="roundRect">
            <a:avLst/>
          </a:prstGeom>
          <a:solidFill>
            <a:schemeClr val="bg2">
              <a:lumMod val="20000"/>
              <a:lumOff val="80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15" name="타원 14"/>
          <p:cNvSpPr/>
          <p:nvPr/>
        </p:nvSpPr>
        <p:spPr bwMode="auto">
          <a:xfrm>
            <a:off x="2645661" y="2320885"/>
            <a:ext cx="1518386" cy="2016224"/>
          </a:xfrm>
          <a:prstGeom prst="ellipse">
            <a:avLst/>
          </a:prstGeom>
          <a:solidFill>
            <a:srgbClr val="62A0DD"/>
          </a:solidFill>
          <a:ln w="38100" cap="flat" cmpd="sng" algn="ctr">
            <a:solidFill>
              <a:srgbClr val="62A0D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38" name="Content Placeholder 2"/>
          <p:cNvSpPr txBox="1">
            <a:spLocks/>
          </p:cNvSpPr>
          <p:nvPr/>
        </p:nvSpPr>
        <p:spPr bwMode="auto">
          <a:xfrm>
            <a:off x="2544853" y="2968068"/>
            <a:ext cx="1737491" cy="683212"/>
          </a:xfrm>
          <a:prstGeom prst="rect">
            <a:avLst/>
          </a:prstGeom>
          <a:noFill/>
          <a:ln w="9525">
            <a:noFill/>
            <a:miter lim="800000"/>
            <a:headEnd/>
            <a:tailEnd/>
          </a:ln>
        </p:spPr>
        <p:txBody>
          <a:bodyPr lIns="91434" tIns="45717" rIns="91434" bIns="45717"/>
          <a:lstStyle/>
          <a:p>
            <a:pPr marL="174625" indent="-174625" algn="ctr" eaLnBrk="0" latinLnBrk="0" hangingPunct="0">
              <a:spcBef>
                <a:spcPct val="20000"/>
              </a:spcBef>
              <a:defRPr/>
            </a:pPr>
            <a:r>
              <a:rPr kumimoji="0" lang="en-US" sz="2000" b="1" kern="0" dirty="0" smtClean="0">
                <a:latin typeface="Gill Sans MT" panose="020B0502020104020203" pitchFamily="34" charset="0"/>
                <a:ea typeface="굴림" charset="-127"/>
              </a:rPr>
              <a:t>P</a:t>
            </a:r>
            <a:r>
              <a:rPr kumimoji="0" lang="en-US" sz="1600" b="1" kern="0" dirty="0" smtClean="0">
                <a:latin typeface="Gill Sans MT" panose="020B0502020104020203" pitchFamily="34" charset="0"/>
                <a:ea typeface="굴림" charset="-127"/>
              </a:rPr>
              <a:t>ARTIAL</a:t>
            </a:r>
          </a:p>
          <a:p>
            <a:pPr marL="174625" indent="-174625" algn="ctr" eaLnBrk="0" latinLnBrk="0" hangingPunct="0">
              <a:spcBef>
                <a:spcPct val="20000"/>
              </a:spcBef>
              <a:defRPr/>
            </a:pPr>
            <a:r>
              <a:rPr kumimoji="0" lang="en-US" sz="2000" kern="0" dirty="0" smtClean="0">
                <a:latin typeface="Gill Sans MT" panose="020B0502020104020203" pitchFamily="34" charset="0"/>
                <a:ea typeface="굴림" charset="-127"/>
              </a:rPr>
              <a:t>S</a:t>
            </a:r>
            <a:r>
              <a:rPr kumimoji="0" lang="en-US" sz="1600" kern="0" dirty="0" smtClean="0">
                <a:latin typeface="Gill Sans MT" panose="020B0502020104020203" pitchFamily="34" charset="0"/>
                <a:ea typeface="굴림" charset="-127"/>
              </a:rPr>
              <a:t>AMPLE</a:t>
            </a:r>
            <a:endParaRPr kumimoji="0" lang="en-US" sz="1600" kern="0" dirty="0">
              <a:latin typeface="Gill Sans MT" panose="020B0502020104020203" pitchFamily="34" charset="0"/>
              <a:ea typeface="굴림" charset="-127"/>
            </a:endParaRPr>
          </a:p>
        </p:txBody>
      </p:sp>
      <p:cxnSp>
        <p:nvCxnSpPr>
          <p:cNvPr id="46" name="직선 화살표 연결선 45"/>
          <p:cNvCxnSpPr/>
          <p:nvPr/>
        </p:nvCxnSpPr>
        <p:spPr bwMode="auto">
          <a:xfrm flipV="1">
            <a:off x="4250502" y="3328997"/>
            <a:ext cx="731441" cy="945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2" name="타원 41"/>
          <p:cNvSpPr/>
          <p:nvPr/>
        </p:nvSpPr>
        <p:spPr bwMode="auto">
          <a:xfrm>
            <a:off x="5067463" y="2308357"/>
            <a:ext cx="1518386" cy="2016224"/>
          </a:xfrm>
          <a:prstGeom prst="ellipse">
            <a:avLst/>
          </a:prstGeom>
          <a:solidFill>
            <a:srgbClr val="62A0DD"/>
          </a:solidFill>
          <a:ln w="38100" cap="flat" cmpd="sng" algn="ctr">
            <a:solidFill>
              <a:srgbClr val="62A0D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49" name="Content Placeholder 2"/>
          <p:cNvSpPr txBox="1">
            <a:spLocks/>
          </p:cNvSpPr>
          <p:nvPr/>
        </p:nvSpPr>
        <p:spPr bwMode="auto">
          <a:xfrm>
            <a:off x="5153317" y="2909721"/>
            <a:ext cx="1332740" cy="879319"/>
          </a:xfrm>
          <a:prstGeom prst="rect">
            <a:avLst/>
          </a:prstGeom>
          <a:noFill/>
          <a:ln w="9525">
            <a:noFill/>
            <a:miter lim="800000"/>
            <a:headEnd/>
            <a:tailEnd/>
          </a:ln>
        </p:spPr>
        <p:txBody>
          <a:bodyPr lIns="91434" tIns="45717" rIns="91434" bIns="45717"/>
          <a:lstStyle/>
          <a:p>
            <a:pPr marL="174625" indent="-174625" algn="ctr" eaLnBrk="0" latinLnBrk="0" hangingPunct="0">
              <a:spcBef>
                <a:spcPct val="20000"/>
              </a:spcBef>
              <a:defRPr/>
            </a:pPr>
            <a:r>
              <a:rPr kumimoji="0" lang="en-US" sz="2400" b="1" kern="0" dirty="0" smtClean="0">
                <a:solidFill>
                  <a:srgbClr val="FF0000"/>
                </a:solidFill>
                <a:latin typeface="Gill Sans MT" panose="020B0502020104020203" pitchFamily="34" charset="0"/>
                <a:ea typeface="굴림" charset="-127"/>
              </a:rPr>
              <a:t>T</a:t>
            </a:r>
            <a:r>
              <a:rPr kumimoji="0" lang="en-US" b="1" kern="0" dirty="0" smtClean="0">
                <a:solidFill>
                  <a:srgbClr val="FF0000"/>
                </a:solidFill>
                <a:latin typeface="Gill Sans MT" panose="020B0502020104020203" pitchFamily="34" charset="0"/>
                <a:ea typeface="굴림" charset="-127"/>
              </a:rPr>
              <a:t>OP-</a:t>
            </a:r>
            <a:r>
              <a:rPr kumimoji="0" lang="en-US" sz="2400" b="1" i="1" kern="0" dirty="0" smtClean="0">
                <a:solidFill>
                  <a:srgbClr val="FF0000"/>
                </a:solidFill>
                <a:latin typeface="Gill Sans MT" panose="020B0502020104020203" pitchFamily="34" charset="0"/>
                <a:ea typeface="굴림" charset="-127"/>
              </a:rPr>
              <a:t>K</a:t>
            </a:r>
            <a:endParaRPr kumimoji="0" lang="en-US" b="1" i="1" kern="0" dirty="0" smtClean="0">
              <a:solidFill>
                <a:srgbClr val="FF0000"/>
              </a:solidFill>
              <a:latin typeface="Gill Sans MT" panose="020B0502020104020203" pitchFamily="34" charset="0"/>
              <a:ea typeface="굴림" charset="-127"/>
            </a:endParaRPr>
          </a:p>
          <a:p>
            <a:pPr marL="174625" indent="-174625" algn="ctr" eaLnBrk="0" latinLnBrk="0" hangingPunct="0">
              <a:spcBef>
                <a:spcPct val="20000"/>
              </a:spcBef>
              <a:defRPr/>
            </a:pPr>
            <a:r>
              <a:rPr kumimoji="0" lang="en-US" sz="2000" kern="0" dirty="0" smtClean="0">
                <a:latin typeface="Gill Sans MT" panose="020B0502020104020203" pitchFamily="34" charset="0"/>
                <a:ea typeface="굴림" charset="-127"/>
              </a:rPr>
              <a:t>R</a:t>
            </a:r>
            <a:r>
              <a:rPr kumimoji="0" lang="en-US" sz="1600" kern="0" dirty="0" smtClean="0">
                <a:latin typeface="Gill Sans MT" panose="020B0502020104020203" pitchFamily="34" charset="0"/>
                <a:ea typeface="굴림" charset="-127"/>
              </a:rPr>
              <a:t>ANKING</a:t>
            </a:r>
          </a:p>
        </p:txBody>
      </p:sp>
      <p:cxnSp>
        <p:nvCxnSpPr>
          <p:cNvPr id="47" name="직선 화살표 연결선 46"/>
          <p:cNvCxnSpPr/>
          <p:nvPr/>
        </p:nvCxnSpPr>
        <p:spPr bwMode="auto">
          <a:xfrm>
            <a:off x="6792167" y="3328997"/>
            <a:ext cx="65648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75551" y="1947320"/>
            <a:ext cx="2001012" cy="646331"/>
          </a:xfrm>
          <a:prstGeom prst="rect">
            <a:avLst/>
          </a:prstGeom>
          <a:noFill/>
        </p:spPr>
        <p:txBody>
          <a:bodyPr wrap="square" rtlCol="0">
            <a:spAutoFit/>
          </a:bodyPr>
          <a:lstStyle/>
          <a:p>
            <a:pPr algn="ctr">
              <a:lnSpc>
                <a:spcPct val="150000"/>
              </a:lnSpc>
            </a:pPr>
            <a:r>
              <a:rPr lang="en-US" sz="2400" dirty="0" smtClean="0">
                <a:latin typeface="Gill Sans MT" panose="020B0502020104020203" pitchFamily="34" charset="0"/>
                <a:cs typeface="Times New Roman" panose="02020603050405020304" pitchFamily="18" charset="0"/>
              </a:rPr>
              <a:t>H</a:t>
            </a:r>
            <a:r>
              <a:rPr lang="en-US" dirty="0" smtClean="0">
                <a:latin typeface="Gill Sans MT" panose="020B0502020104020203" pitchFamily="34" charset="0"/>
                <a:cs typeface="Times New Roman" panose="02020603050405020304" pitchFamily="18" charset="0"/>
              </a:rPr>
              <a:t>UGE </a:t>
            </a:r>
            <a:r>
              <a:rPr lang="en-US" sz="2400" dirty="0" smtClean="0">
                <a:latin typeface="Gill Sans MT" panose="020B0502020104020203" pitchFamily="34" charset="0"/>
                <a:cs typeface="Times New Roman" panose="02020603050405020304" pitchFamily="18" charset="0"/>
              </a:rPr>
              <a:t>I</a:t>
            </a:r>
            <a:r>
              <a:rPr lang="en-US" dirty="0" smtClean="0">
                <a:latin typeface="Gill Sans MT" panose="020B0502020104020203" pitchFamily="34" charset="0"/>
                <a:cs typeface="Times New Roman" panose="02020603050405020304" pitchFamily="18" charset="0"/>
              </a:rPr>
              <a:t>TEMS</a:t>
            </a:r>
            <a:endParaRPr lang="en-US" dirty="0">
              <a:latin typeface="Gill Sans MT" panose="020B0502020104020203" pitchFamily="34" charset="0"/>
              <a:cs typeface="Times New Roman" panose="02020603050405020304" pitchFamily="18" charset="0"/>
            </a:endParaRPr>
          </a:p>
        </p:txBody>
      </p:sp>
      <p:pic>
        <p:nvPicPr>
          <p:cNvPr id="7" name="그림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3828" y="2606599"/>
            <a:ext cx="1809260" cy="1356945"/>
          </a:xfrm>
          <a:prstGeom prst="rect">
            <a:avLst/>
          </a:prstGeom>
        </p:spPr>
      </p:pic>
      <p:pic>
        <p:nvPicPr>
          <p:cNvPr id="16" name="그림 1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570756" y="2883424"/>
            <a:ext cx="1212080" cy="909060"/>
          </a:xfrm>
          <a:prstGeom prst="rect">
            <a:avLst/>
          </a:prstGeom>
        </p:spPr>
      </p:pic>
      <p:cxnSp>
        <p:nvCxnSpPr>
          <p:cNvPr id="43" name="직선 화살표 연결선 42"/>
          <p:cNvCxnSpPr/>
          <p:nvPr/>
        </p:nvCxnSpPr>
        <p:spPr bwMode="auto">
          <a:xfrm>
            <a:off x="1881485" y="3298261"/>
            <a:ext cx="575003"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p:cNvSpPr txBox="1"/>
          <p:nvPr/>
        </p:nvSpPr>
        <p:spPr>
          <a:xfrm>
            <a:off x="1630578" y="4374629"/>
            <a:ext cx="3743035" cy="830997"/>
          </a:xfrm>
          <a:prstGeom prst="rect">
            <a:avLst/>
          </a:prstGeom>
          <a:noFill/>
        </p:spPr>
        <p:txBody>
          <a:bodyPr wrap="square" rtlCol="0">
            <a:spAutoFit/>
          </a:bodyPr>
          <a:lstStyle/>
          <a:p>
            <a:pPr algn="ctr"/>
            <a:r>
              <a:rPr lang="en-US" sz="2400" b="1" dirty="0" smtClean="0">
                <a:solidFill>
                  <a:srgbClr val="000000"/>
                </a:solidFill>
                <a:latin typeface="Gill Sans MT" panose="020B0502020104020203" pitchFamily="34" charset="0"/>
                <a:cs typeface="Times New Roman" panose="02020603050405020304" pitchFamily="18" charset="0"/>
              </a:rPr>
              <a:t>1. O</a:t>
            </a:r>
            <a:r>
              <a:rPr lang="en-US" b="1" dirty="0" smtClean="0">
                <a:solidFill>
                  <a:srgbClr val="000000"/>
                </a:solidFill>
                <a:latin typeface="Gill Sans MT" panose="020B0502020104020203" pitchFamily="34" charset="0"/>
                <a:cs typeface="Times New Roman" panose="02020603050405020304" pitchFamily="18" charset="0"/>
              </a:rPr>
              <a:t>PTIMAL</a:t>
            </a:r>
          </a:p>
          <a:p>
            <a:pPr algn="ctr"/>
            <a:r>
              <a:rPr lang="en-US" sz="2400" dirty="0" smtClean="0">
                <a:latin typeface="Gill Sans MT" panose="020B0502020104020203" pitchFamily="34" charset="0"/>
                <a:cs typeface="Times New Roman" panose="02020603050405020304" pitchFamily="18" charset="0"/>
              </a:rPr>
              <a:t>S</a:t>
            </a:r>
            <a:r>
              <a:rPr lang="en-US" dirty="0" smtClean="0">
                <a:latin typeface="Gill Sans MT" panose="020B0502020104020203" pitchFamily="34" charset="0"/>
                <a:cs typeface="Times New Roman" panose="02020603050405020304" pitchFamily="18" charset="0"/>
              </a:rPr>
              <a:t>AMPLE </a:t>
            </a:r>
            <a:r>
              <a:rPr lang="en-US" sz="2400" dirty="0" smtClean="0">
                <a:latin typeface="Gill Sans MT" panose="020B0502020104020203" pitchFamily="34" charset="0"/>
                <a:cs typeface="Times New Roman" panose="02020603050405020304" pitchFamily="18" charset="0"/>
              </a:rPr>
              <a:t>C</a:t>
            </a:r>
            <a:r>
              <a:rPr lang="en-US" dirty="0" smtClean="0">
                <a:latin typeface="Gill Sans MT" panose="020B0502020104020203" pitchFamily="34" charset="0"/>
                <a:cs typeface="Times New Roman" panose="02020603050405020304" pitchFamily="18" charset="0"/>
              </a:rPr>
              <a:t>OMPLEXITY</a:t>
            </a:r>
            <a:endParaRPr lang="en-US" dirty="0">
              <a:latin typeface="Gill Sans MT" panose="020B0502020104020203" pitchFamily="34" charset="0"/>
              <a:cs typeface="Times New Roman" panose="02020603050405020304" pitchFamily="18" charset="0"/>
            </a:endParaRPr>
          </a:p>
        </p:txBody>
      </p:sp>
      <p:sp>
        <p:nvSpPr>
          <p:cNvPr id="29" name="TextBox 28"/>
          <p:cNvSpPr txBox="1"/>
          <p:nvPr/>
        </p:nvSpPr>
        <p:spPr>
          <a:xfrm>
            <a:off x="4644008" y="4384154"/>
            <a:ext cx="2729069" cy="830997"/>
          </a:xfrm>
          <a:prstGeom prst="rect">
            <a:avLst/>
          </a:prstGeom>
          <a:noFill/>
        </p:spPr>
        <p:txBody>
          <a:bodyPr wrap="square" rtlCol="0">
            <a:spAutoFit/>
          </a:bodyPr>
          <a:lstStyle/>
          <a:p>
            <a:pPr algn="ctr"/>
            <a:r>
              <a:rPr lang="en-US" sz="2400" b="1" dirty="0" smtClean="0">
                <a:solidFill>
                  <a:srgbClr val="000000"/>
                </a:solidFill>
                <a:latin typeface="Gill Sans MT" panose="020B0502020104020203" pitchFamily="34" charset="0"/>
                <a:cs typeface="Times New Roman" panose="02020603050405020304" pitchFamily="18" charset="0"/>
              </a:rPr>
              <a:t>2. C</a:t>
            </a:r>
            <a:r>
              <a:rPr lang="en-US" b="1" dirty="0" smtClean="0">
                <a:solidFill>
                  <a:srgbClr val="000000"/>
                </a:solidFill>
                <a:latin typeface="Gill Sans MT" panose="020B0502020104020203" pitchFamily="34" charset="0"/>
                <a:cs typeface="Times New Roman" panose="02020603050405020304" pitchFamily="18" charset="0"/>
              </a:rPr>
              <a:t>OMPUTATIONAL</a:t>
            </a:r>
          </a:p>
          <a:p>
            <a:pPr algn="ctr"/>
            <a:r>
              <a:rPr lang="en-US" sz="2400" dirty="0" smtClean="0">
                <a:latin typeface="Gill Sans MT" panose="020B0502020104020203" pitchFamily="34" charset="0"/>
                <a:cs typeface="Times New Roman" panose="02020603050405020304" pitchFamily="18" charset="0"/>
              </a:rPr>
              <a:t>E</a:t>
            </a:r>
            <a:r>
              <a:rPr lang="en-US" dirty="0" smtClean="0">
                <a:latin typeface="Gill Sans MT" panose="020B0502020104020203" pitchFamily="34" charset="0"/>
                <a:cs typeface="Times New Roman" panose="02020603050405020304" pitchFamily="18" charset="0"/>
              </a:rPr>
              <a:t>FFICIENCY</a:t>
            </a:r>
            <a:endParaRPr lang="en-US" dirty="0">
              <a:latin typeface="Gill Sans MT" panose="020B0502020104020203" pitchFamily="34" charset="0"/>
              <a:cs typeface="Times New Roman" panose="02020603050405020304" pitchFamily="18" charset="0"/>
            </a:endParaRPr>
          </a:p>
        </p:txBody>
      </p:sp>
      <p:sp>
        <p:nvSpPr>
          <p:cNvPr id="23" name="TextBox 22"/>
          <p:cNvSpPr txBox="1"/>
          <p:nvPr/>
        </p:nvSpPr>
        <p:spPr>
          <a:xfrm>
            <a:off x="7300342" y="2463279"/>
            <a:ext cx="1762021" cy="461665"/>
          </a:xfrm>
          <a:prstGeom prst="rect">
            <a:avLst/>
          </a:prstGeom>
          <a:noFill/>
        </p:spPr>
        <p:txBody>
          <a:bodyPr wrap="none" rtlCol="0">
            <a:spAutoFit/>
          </a:bodyPr>
          <a:lstStyle/>
          <a:p>
            <a:pPr algn="ctr"/>
            <a:r>
              <a:rPr lang="en-US" altLang="ko-KR" sz="2400" b="1" dirty="0" smtClean="0">
                <a:solidFill>
                  <a:srgbClr val="FF0000"/>
                </a:solidFill>
                <a:latin typeface="Gill Sans MT" panose="020B0502020104020203" pitchFamily="34" charset="0"/>
              </a:rPr>
              <a:t>T</a:t>
            </a:r>
            <a:r>
              <a:rPr lang="en-US" altLang="ko-KR" b="1" dirty="0" smtClean="0">
                <a:solidFill>
                  <a:srgbClr val="FF0000"/>
                </a:solidFill>
                <a:latin typeface="Gill Sans MT" panose="020B0502020104020203" pitchFamily="34" charset="0"/>
              </a:rPr>
              <a:t>OP</a:t>
            </a:r>
            <a:r>
              <a:rPr lang="en-US" altLang="ko-KR" sz="2400" b="1" dirty="0" smtClean="0">
                <a:solidFill>
                  <a:srgbClr val="FF0000"/>
                </a:solidFill>
                <a:latin typeface="Gill Sans MT" panose="020B0502020104020203" pitchFamily="34" charset="0"/>
              </a:rPr>
              <a:t>-</a:t>
            </a:r>
            <a:r>
              <a:rPr lang="en-US" altLang="ko-KR" sz="2400" b="1" i="1" dirty="0" smtClean="0">
                <a:solidFill>
                  <a:srgbClr val="FF0000"/>
                </a:solidFill>
                <a:latin typeface="Gill Sans MT" panose="020B0502020104020203" pitchFamily="34" charset="0"/>
              </a:rPr>
              <a:t>K</a:t>
            </a:r>
            <a:r>
              <a:rPr lang="en-US" altLang="ko-KR" sz="2400" dirty="0" smtClean="0">
                <a:latin typeface="Gill Sans MT" panose="020B0502020104020203" pitchFamily="34" charset="0"/>
              </a:rPr>
              <a:t> I</a:t>
            </a:r>
            <a:r>
              <a:rPr lang="en-US" altLang="ko-KR" dirty="0" smtClean="0">
                <a:latin typeface="Gill Sans MT" panose="020B0502020104020203" pitchFamily="34" charset="0"/>
              </a:rPr>
              <a:t>TEMS</a:t>
            </a:r>
            <a:endParaRPr lang="ko-KR" altLang="en-US" dirty="0">
              <a:latin typeface="Gill Sans MT" panose="020B0502020104020203" pitchFamily="34" charset="0"/>
            </a:endParaRPr>
          </a:p>
        </p:txBody>
      </p:sp>
      <p:sp>
        <p:nvSpPr>
          <p:cNvPr id="25" name="타원 24"/>
          <p:cNvSpPr/>
          <p:nvPr/>
        </p:nvSpPr>
        <p:spPr bwMode="auto">
          <a:xfrm>
            <a:off x="2662084" y="2311969"/>
            <a:ext cx="1518386" cy="2016224"/>
          </a:xfrm>
          <a:prstGeom prst="ellipse">
            <a:avLst/>
          </a:prstGeom>
          <a:noFill/>
          <a:ln w="7620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26" name="타원 25"/>
          <p:cNvSpPr/>
          <p:nvPr/>
        </p:nvSpPr>
        <p:spPr bwMode="auto">
          <a:xfrm>
            <a:off x="5076056" y="2313691"/>
            <a:ext cx="1518386" cy="2016224"/>
          </a:xfrm>
          <a:prstGeom prst="ellipse">
            <a:avLst/>
          </a:prstGeom>
          <a:noFill/>
          <a:ln w="7620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a typeface="굴림" pitchFamily="50" charset="-127"/>
            </a:endParaRPr>
          </a:p>
        </p:txBody>
      </p:sp>
      <p:sp>
        <p:nvSpPr>
          <p:cNvPr id="32" name="TextBox 31"/>
          <p:cNvSpPr txBox="1"/>
          <p:nvPr/>
        </p:nvSpPr>
        <p:spPr>
          <a:xfrm>
            <a:off x="2186984" y="1506555"/>
            <a:ext cx="4834712" cy="523220"/>
          </a:xfrm>
          <a:prstGeom prst="rect">
            <a:avLst/>
          </a:prstGeom>
          <a:noFill/>
        </p:spPr>
        <p:txBody>
          <a:bodyPr wrap="square" rtlCol="0">
            <a:spAutoFit/>
          </a:bodyPr>
          <a:lstStyle/>
          <a:p>
            <a:pPr algn="ctr"/>
            <a:r>
              <a:rPr lang="en-US" sz="2800" b="1" dirty="0" smtClean="0">
                <a:latin typeface="Gill Sans MT" panose="020B0502020104020203" pitchFamily="34" charset="0"/>
                <a:cs typeface="Times New Roman" panose="02020603050405020304" pitchFamily="18" charset="0"/>
              </a:rPr>
              <a:t>3. </a:t>
            </a:r>
            <a:r>
              <a:rPr lang="en-US" sz="2800" dirty="0" smtClean="0">
                <a:latin typeface="Gill Sans MT" panose="020B0502020104020203" pitchFamily="34" charset="0"/>
                <a:cs typeface="Times New Roman" panose="02020603050405020304" pitchFamily="18" charset="0"/>
              </a:rPr>
              <a:t>E</a:t>
            </a:r>
            <a:r>
              <a:rPr lang="en-US" sz="2000" dirty="0" smtClean="0">
                <a:latin typeface="Gill Sans MT" panose="020B0502020104020203" pitchFamily="34" charset="0"/>
                <a:cs typeface="Times New Roman" panose="02020603050405020304" pitchFamily="18" charset="0"/>
              </a:rPr>
              <a:t>NHANCED </a:t>
            </a:r>
            <a:r>
              <a:rPr lang="en-US" sz="2800" b="1" dirty="0" smtClean="0">
                <a:latin typeface="Gill Sans MT" panose="020B0502020104020203" pitchFamily="34" charset="0"/>
                <a:cs typeface="Times New Roman" panose="02020603050405020304" pitchFamily="18" charset="0"/>
              </a:rPr>
              <a:t>S</a:t>
            </a:r>
            <a:r>
              <a:rPr lang="en-US" sz="2000" b="1" dirty="0" smtClean="0">
                <a:latin typeface="Gill Sans MT" panose="020B0502020104020203" pitchFamily="34" charset="0"/>
                <a:cs typeface="Times New Roman" panose="02020603050405020304" pitchFamily="18" charset="0"/>
              </a:rPr>
              <a:t>CALABLITY</a:t>
            </a:r>
            <a:endParaRPr lang="en-US" sz="2000" dirty="0">
              <a:latin typeface="Gill Sans MT" panose="020B0502020104020203" pitchFamily="34" charset="0"/>
              <a:cs typeface="Times New Roman" panose="02020603050405020304" pitchFamily="18" charset="0"/>
            </a:endParaRPr>
          </a:p>
        </p:txBody>
      </p:sp>
      <p:sp>
        <p:nvSpPr>
          <p:cNvPr id="24" name="TextBox 23"/>
          <p:cNvSpPr txBox="1"/>
          <p:nvPr/>
        </p:nvSpPr>
        <p:spPr>
          <a:xfrm>
            <a:off x="5095306" y="5735033"/>
            <a:ext cx="1390751" cy="362952"/>
          </a:xfrm>
          <a:prstGeom prst="rect">
            <a:avLst/>
          </a:prstGeom>
          <a:noFill/>
        </p:spPr>
        <p:txBody>
          <a:bodyPr wrap="square" lIns="0" tIns="34843" rIns="0" bIns="34843" rtlCol="0">
            <a:noAutofit/>
          </a:bodyPr>
          <a:lstStyle/>
          <a:p>
            <a:pPr algn="ctr"/>
            <a:r>
              <a:rPr lang="en-US" sz="1600" dirty="0" smtClean="0">
                <a:latin typeface="+mj-lt"/>
              </a:rPr>
              <a:t>sample size</a:t>
            </a:r>
          </a:p>
        </p:txBody>
      </p:sp>
      <p:cxnSp>
        <p:nvCxnSpPr>
          <p:cNvPr id="27" name="Straight Arrow Connector 41"/>
          <p:cNvCxnSpPr/>
          <p:nvPr/>
        </p:nvCxnSpPr>
        <p:spPr bwMode="auto">
          <a:xfrm flipV="1">
            <a:off x="1722638" y="5894797"/>
            <a:ext cx="3343276" cy="4762"/>
          </a:xfrm>
          <a:prstGeom prst="straightConnector1">
            <a:avLst/>
          </a:prstGeom>
          <a:noFill/>
          <a:ln w="12700" cap="flat" cmpd="sng" algn="ctr">
            <a:solidFill>
              <a:schemeClr val="tx1"/>
            </a:solidFill>
            <a:prstDash val="solid"/>
            <a:round/>
            <a:headEnd type="none" w="med" len="med"/>
            <a:tailEnd type="arrow"/>
          </a:ln>
          <a:effectLst/>
        </p:spPr>
      </p:cxnSp>
      <p:sp>
        <p:nvSpPr>
          <p:cNvPr id="31" name="TextBox 30"/>
          <p:cNvSpPr txBox="1"/>
          <p:nvPr/>
        </p:nvSpPr>
        <p:spPr>
          <a:xfrm>
            <a:off x="3454031" y="5473799"/>
            <a:ext cx="2385538" cy="339125"/>
          </a:xfrm>
          <a:prstGeom prst="rect">
            <a:avLst/>
          </a:prstGeom>
          <a:noFill/>
        </p:spPr>
        <p:txBody>
          <a:bodyPr wrap="square" lIns="0" tIns="34843" rIns="0" bIns="34843" rtlCol="0">
            <a:noAutofit/>
          </a:bodyPr>
          <a:lstStyle/>
          <a:p>
            <a:pPr algn="ctr"/>
            <a:r>
              <a:rPr lang="en-US" dirty="0" smtClean="0">
                <a:latin typeface="+mj-lt"/>
              </a:rPr>
              <a:t>ranking </a:t>
            </a:r>
            <a:r>
              <a:rPr lang="en-US" b="1" i="1" dirty="0" smtClean="0">
                <a:latin typeface="+mj-lt"/>
              </a:rPr>
              <a:t>feasible</a:t>
            </a:r>
          </a:p>
        </p:txBody>
      </p:sp>
      <p:sp>
        <p:nvSpPr>
          <p:cNvPr id="33" name="TextBox 32"/>
          <p:cNvSpPr txBox="1"/>
          <p:nvPr/>
        </p:nvSpPr>
        <p:spPr>
          <a:xfrm>
            <a:off x="956361" y="5459148"/>
            <a:ext cx="2232247" cy="361356"/>
          </a:xfrm>
          <a:prstGeom prst="rect">
            <a:avLst/>
          </a:prstGeom>
          <a:noFill/>
        </p:spPr>
        <p:txBody>
          <a:bodyPr wrap="square" lIns="0" tIns="34843" rIns="0" bIns="34843" rtlCol="0">
            <a:noAutofit/>
          </a:bodyPr>
          <a:lstStyle/>
          <a:p>
            <a:pPr algn="ctr"/>
            <a:r>
              <a:rPr lang="en-US" dirty="0" smtClean="0">
                <a:latin typeface="+mj-lt"/>
              </a:rPr>
              <a:t>ranking </a:t>
            </a:r>
            <a:r>
              <a:rPr lang="en-US" b="1" i="1" dirty="0" smtClean="0">
                <a:latin typeface="+mj-lt"/>
              </a:rPr>
              <a:t>infeasible</a:t>
            </a:r>
          </a:p>
        </p:txBody>
      </p:sp>
      <p:sp>
        <p:nvSpPr>
          <p:cNvPr id="34" name="Minus 71"/>
          <p:cNvSpPr/>
          <p:nvPr/>
        </p:nvSpPr>
        <p:spPr>
          <a:xfrm rot="5400000">
            <a:off x="2868013" y="5690200"/>
            <a:ext cx="1095382" cy="128587"/>
          </a:xfrm>
          <a:prstGeom prst="mathMinus">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ko-KR" altLang="en-US">
              <a:latin typeface="Trebuchet MS"/>
              <a:cs typeface="Trebuchet MS"/>
            </a:endParaRPr>
          </a:p>
        </p:txBody>
      </p:sp>
      <p:cxnSp>
        <p:nvCxnSpPr>
          <p:cNvPr id="35" name="Straight Arrow Connector 73"/>
          <p:cNvCxnSpPr/>
          <p:nvPr/>
        </p:nvCxnSpPr>
        <p:spPr bwMode="auto">
          <a:xfrm>
            <a:off x="3432376" y="5656665"/>
            <a:ext cx="295275" cy="0"/>
          </a:xfrm>
          <a:prstGeom prst="straightConnector1">
            <a:avLst/>
          </a:prstGeom>
          <a:noFill/>
          <a:ln w="12700" cap="flat" cmpd="sng" algn="ctr">
            <a:solidFill>
              <a:schemeClr val="tx1"/>
            </a:solidFill>
            <a:prstDash val="solid"/>
            <a:round/>
            <a:headEnd type="none" w="med" len="med"/>
            <a:tailEnd type="arrow"/>
          </a:ln>
          <a:effectLst/>
        </p:spPr>
      </p:cxnSp>
      <p:cxnSp>
        <p:nvCxnSpPr>
          <p:cNvPr id="36" name="Straight Arrow Connector 74"/>
          <p:cNvCxnSpPr/>
          <p:nvPr/>
        </p:nvCxnSpPr>
        <p:spPr bwMode="auto">
          <a:xfrm flipH="1">
            <a:off x="3097413" y="5655077"/>
            <a:ext cx="304801" cy="0"/>
          </a:xfrm>
          <a:prstGeom prst="straightConnector1">
            <a:avLst/>
          </a:prstGeom>
          <a:noFill/>
          <a:ln w="12700" cap="flat" cmpd="sng" algn="ctr">
            <a:solidFill>
              <a:schemeClr val="tx1"/>
            </a:solidFill>
            <a:prstDash val="solid"/>
            <a:round/>
            <a:headEnd type="none" w="med" len="med"/>
            <a:tailEnd type="arrow"/>
          </a:ln>
          <a:effectLst/>
        </p:spPr>
      </p:cxnSp>
      <p:sp>
        <p:nvSpPr>
          <p:cNvPr id="37" name="TextBox 36"/>
          <p:cNvSpPr txBox="1"/>
          <p:nvPr/>
        </p:nvSpPr>
        <p:spPr>
          <a:xfrm>
            <a:off x="3155246" y="6176906"/>
            <a:ext cx="525231" cy="362952"/>
          </a:xfrm>
          <a:prstGeom prst="rect">
            <a:avLst/>
          </a:prstGeom>
          <a:noFill/>
        </p:spPr>
        <p:txBody>
          <a:bodyPr wrap="square" lIns="0" tIns="34843" rIns="0" bIns="34843" rtlCol="0">
            <a:noAutofit/>
          </a:bodyPr>
          <a:lstStyle/>
          <a:p>
            <a:pPr algn="ctr"/>
            <a:r>
              <a:rPr lang="en-US" sz="2400" b="1" dirty="0" smtClean="0">
                <a:latin typeface="+mj-lt"/>
              </a:rPr>
              <a:t>??</a:t>
            </a:r>
          </a:p>
        </p:txBody>
      </p:sp>
      <p:sp>
        <p:nvSpPr>
          <p:cNvPr id="39"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6</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892166988"/>
      </p:ext>
    </p:extLst>
  </p:cSld>
  <p:clrMapOvr>
    <a:masterClrMapping/>
  </p:clrMapOvr>
  <p:transition spd="med" advTm="611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25" grpId="0" animBg="1"/>
      <p:bldP spid="26" grpId="0" animBg="1"/>
      <p:bldP spid="32" grpId="0"/>
      <p:bldP spid="24" grpId="0"/>
      <p:bldP spid="31" grpId="0"/>
      <p:bldP spid="33" grpId="0"/>
      <p:bldP spid="34"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모서리가 둥근 직사각형 22"/>
          <p:cNvSpPr/>
          <p:nvPr/>
        </p:nvSpPr>
        <p:spPr bwMode="auto">
          <a:xfrm>
            <a:off x="196863" y="3487646"/>
            <a:ext cx="8724887" cy="2380296"/>
          </a:xfrm>
          <a:prstGeom prst="roundRect">
            <a:avLst/>
          </a:prstGeom>
          <a:solidFill>
            <a:srgbClr val="FFCCC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823913"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smtClean="0">
              <a:ln>
                <a:noFill/>
              </a:ln>
              <a:solidFill>
                <a:schemeClr val="tx1"/>
              </a:solidFill>
              <a:effectLst/>
              <a:latin typeface="Arial" charset="0"/>
              <a:ea typeface="굴림" pitchFamily="50" charset="-127"/>
            </a:endParaRPr>
          </a:p>
        </p:txBody>
      </p:sp>
      <p:sp>
        <p:nvSpPr>
          <p:cNvPr id="2" name="제목 1"/>
          <p:cNvSpPr>
            <a:spLocks noGrp="1"/>
          </p:cNvSpPr>
          <p:nvPr>
            <p:ph type="title"/>
          </p:nvPr>
        </p:nvSpPr>
        <p:spPr/>
        <p:txBody>
          <a:bodyPr/>
          <a:lstStyle/>
          <a:p>
            <a:r>
              <a:rPr lang="en-US" altLang="ko-KR" dirty="0" smtClean="0"/>
              <a:t>Main results</a:t>
            </a:r>
            <a:endParaRPr lang="en-US" dirty="0"/>
          </a:p>
        </p:txBody>
      </p:sp>
      <p:sp>
        <p:nvSpPr>
          <p:cNvPr id="47" name="Rounded Rectangle 6"/>
          <p:cNvSpPr/>
          <p:nvPr/>
        </p:nvSpPr>
        <p:spPr bwMode="auto">
          <a:xfrm>
            <a:off x="2855841" y="1594874"/>
            <a:ext cx="2738483" cy="1762118"/>
          </a:xfrm>
          <a:prstGeom prst="roundRect">
            <a:avLst/>
          </a:prstGeom>
          <a:solidFill>
            <a:srgbClr val="CCCCCC"/>
          </a:solidFill>
          <a:ln w="9525" cap="flat" cmpd="sng" algn="ctr">
            <a:solidFill>
              <a:srgbClr val="CCCCCC"/>
            </a:solidFill>
            <a:prstDash val="solid"/>
            <a:round/>
            <a:headEnd type="none" w="med" len="med"/>
            <a:tailEnd type="none" w="med" len="med"/>
          </a:ln>
          <a:effectLst/>
        </p:spPr>
        <p:txBody>
          <a:bodyPr wrap="none" anchor="ctr"/>
          <a:lstStyle/>
          <a:p>
            <a:pPr algn="ctr" defTabSz="823913">
              <a:defRPr/>
            </a:pPr>
            <a:endParaRPr lang="ko-KR" altLang="en-US" sz="3200" b="1">
              <a:solidFill>
                <a:srgbClr val="FFFFFF"/>
              </a:solidFill>
              <a:latin typeface="Georgia" pitchFamily="18" charset="0"/>
              <a:ea typeface="굴림" charset="-127"/>
            </a:endParaRPr>
          </a:p>
        </p:txBody>
      </p:sp>
      <p:sp>
        <p:nvSpPr>
          <p:cNvPr id="48" name="Oval 34"/>
          <p:cNvSpPr>
            <a:spLocks noChangeArrowheads="1"/>
          </p:cNvSpPr>
          <p:nvPr/>
        </p:nvSpPr>
        <p:spPr bwMode="auto">
          <a:xfrm>
            <a:off x="4378477" y="1691713"/>
            <a:ext cx="1154842" cy="1560517"/>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pPr>
            <a:r>
              <a:rPr lang="en-US" altLang="ko-KR" sz="1400" b="1" dirty="0" smtClean="0">
                <a:solidFill>
                  <a:srgbClr val="FFFFFF"/>
                </a:solidFill>
                <a:latin typeface="Trebuchet MS"/>
                <a:cs typeface="Trebuchet MS"/>
              </a:rPr>
              <a:t>T</a:t>
            </a:r>
            <a:r>
              <a:rPr lang="en-US" altLang="ko-KR" sz="1100" b="1" dirty="0" smtClean="0">
                <a:solidFill>
                  <a:srgbClr val="FFFFFF"/>
                </a:solidFill>
                <a:latin typeface="Trebuchet MS"/>
                <a:cs typeface="Trebuchet MS"/>
              </a:rPr>
              <a:t>OP</a:t>
            </a:r>
            <a:r>
              <a:rPr lang="en-US" altLang="ko-KR" sz="1400" b="1" dirty="0" smtClean="0">
                <a:solidFill>
                  <a:srgbClr val="FFFFFF"/>
                </a:solidFill>
                <a:latin typeface="Trebuchet MS"/>
                <a:cs typeface="Trebuchet MS"/>
              </a:rPr>
              <a:t>-</a:t>
            </a:r>
            <a:r>
              <a:rPr lang="en-US" altLang="ko-KR" sz="1400" b="1" i="1" dirty="0" smtClean="0">
                <a:solidFill>
                  <a:srgbClr val="FFFFFF"/>
                </a:solidFill>
                <a:latin typeface="Trebuchet MS"/>
                <a:cs typeface="Trebuchet MS"/>
              </a:rPr>
              <a:t>K</a:t>
            </a:r>
            <a:r>
              <a:rPr lang="en-US" altLang="ko-KR" sz="1400" b="1" dirty="0" smtClean="0">
                <a:solidFill>
                  <a:srgbClr val="FFFFFF"/>
                </a:solidFill>
                <a:latin typeface="Trebuchet MS"/>
                <a:cs typeface="Trebuchet MS"/>
              </a:rPr>
              <a:t>  </a:t>
            </a:r>
          </a:p>
          <a:p>
            <a:pPr algn="ctr" defTabSz="823913">
              <a:spcBef>
                <a:spcPts val="0"/>
              </a:spcBef>
            </a:pPr>
            <a:r>
              <a:rPr lang="en-US" altLang="ko-KR" sz="1400" b="1" dirty="0" smtClean="0">
                <a:solidFill>
                  <a:srgbClr val="FFFFFF"/>
                </a:solidFill>
                <a:latin typeface="Trebuchet MS"/>
                <a:cs typeface="Trebuchet MS"/>
              </a:rPr>
              <a:t>R</a:t>
            </a:r>
            <a:r>
              <a:rPr lang="en-US" altLang="ko-KR" sz="1100" b="1" dirty="0" smtClean="0">
                <a:solidFill>
                  <a:srgbClr val="FFFFFF"/>
                </a:solidFill>
                <a:latin typeface="Trebuchet MS"/>
                <a:cs typeface="Trebuchet MS"/>
              </a:rPr>
              <a:t>ANKING</a:t>
            </a:r>
            <a:endParaRPr lang="en-US" altLang="ko-KR" sz="1400" b="1" dirty="0" smtClean="0">
              <a:solidFill>
                <a:srgbClr val="FFFFFF"/>
              </a:solidFill>
              <a:latin typeface="Trebuchet MS"/>
              <a:cs typeface="Trebuchet MS"/>
            </a:endParaRPr>
          </a:p>
        </p:txBody>
      </p:sp>
      <p:sp>
        <p:nvSpPr>
          <p:cNvPr id="49" name="Oval 34"/>
          <p:cNvSpPr>
            <a:spLocks noChangeArrowheads="1"/>
          </p:cNvSpPr>
          <p:nvPr/>
        </p:nvSpPr>
        <p:spPr bwMode="auto">
          <a:xfrm>
            <a:off x="2974904" y="1672659"/>
            <a:ext cx="1232145" cy="1579571"/>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a:spcBef>
                <a:spcPts val="0"/>
              </a:spcBef>
            </a:pPr>
            <a:r>
              <a:rPr lang="en-US" altLang="ko-KR" sz="1400" b="1" u="sng" dirty="0" smtClean="0">
                <a:solidFill>
                  <a:srgbClr val="FFFFFF"/>
                </a:solidFill>
                <a:latin typeface="Trebuchet MS"/>
                <a:cs typeface="Trebuchet MS"/>
              </a:rPr>
              <a:t>P</a:t>
            </a:r>
            <a:r>
              <a:rPr lang="en-US" altLang="ko-KR" sz="1100" b="1" u="sng" dirty="0" smtClean="0">
                <a:solidFill>
                  <a:srgbClr val="FFFFFF"/>
                </a:solidFill>
                <a:latin typeface="Trebuchet MS"/>
                <a:cs typeface="Trebuchet MS"/>
              </a:rPr>
              <a:t>AIRWISE</a:t>
            </a:r>
            <a:r>
              <a:rPr lang="en-US" altLang="ko-KR" sz="1200" b="1" dirty="0" smtClean="0">
                <a:solidFill>
                  <a:srgbClr val="FFFFFF"/>
                </a:solidFill>
                <a:latin typeface="Trebuchet MS"/>
                <a:cs typeface="Trebuchet MS"/>
              </a:rPr>
              <a:t> </a:t>
            </a:r>
            <a:r>
              <a:rPr lang="en-US" altLang="ko-KR" sz="1400" b="1" dirty="0" smtClean="0">
                <a:solidFill>
                  <a:srgbClr val="FFFFFF"/>
                </a:solidFill>
                <a:latin typeface="Trebuchet MS"/>
                <a:cs typeface="Trebuchet MS"/>
              </a:rPr>
              <a:t>S</a:t>
            </a:r>
            <a:r>
              <a:rPr lang="en-US" altLang="ko-KR" sz="1100" b="1" dirty="0" smtClean="0">
                <a:solidFill>
                  <a:srgbClr val="FFFFFF"/>
                </a:solidFill>
                <a:latin typeface="Trebuchet MS"/>
                <a:cs typeface="Trebuchet MS"/>
              </a:rPr>
              <a:t>AMPLE</a:t>
            </a:r>
            <a:endParaRPr lang="en-US" altLang="ko-KR" sz="1200" b="1" dirty="0" smtClean="0">
              <a:solidFill>
                <a:srgbClr val="FFFFFF"/>
              </a:solidFill>
              <a:latin typeface="Trebuchet MS"/>
              <a:cs typeface="Trebuchet MS"/>
            </a:endParaRPr>
          </a:p>
          <a:p>
            <a:pPr algn="ctr" defTabSz="823913">
              <a:spcBef>
                <a:spcPts val="0"/>
              </a:spcBef>
            </a:pPr>
            <a:endParaRPr lang="en-US" altLang="ko-KR" sz="1200" b="1" dirty="0" smtClean="0">
              <a:solidFill>
                <a:srgbClr val="FFFFFF"/>
              </a:solidFill>
              <a:latin typeface="Trebuchet MS"/>
              <a:cs typeface="Trebuchet MS"/>
            </a:endParaRPr>
          </a:p>
          <a:p>
            <a:pPr algn="ctr" defTabSz="823913">
              <a:spcBef>
                <a:spcPts val="0"/>
              </a:spcBef>
            </a:pPr>
            <a:endParaRPr lang="en-US" altLang="ko-KR" sz="1200" b="1" dirty="0" smtClean="0">
              <a:solidFill>
                <a:srgbClr val="FFFFFF"/>
              </a:solidFill>
              <a:latin typeface="Trebuchet MS"/>
              <a:cs typeface="Trebuchet MS"/>
            </a:endParaRPr>
          </a:p>
          <a:p>
            <a:pPr algn="ctr" defTabSz="823913">
              <a:spcBef>
                <a:spcPts val="0"/>
              </a:spcBef>
            </a:pPr>
            <a:endParaRPr lang="en-US" altLang="ko-KR" sz="1200" b="1" dirty="0" smtClean="0">
              <a:solidFill>
                <a:srgbClr val="FFFFFF"/>
              </a:solidFill>
              <a:latin typeface="Trebuchet MS"/>
              <a:cs typeface="Trebuchet MS"/>
            </a:endParaRPr>
          </a:p>
          <a:p>
            <a:pPr algn="ctr" defTabSz="823913">
              <a:spcBef>
                <a:spcPts val="0"/>
              </a:spcBef>
            </a:pPr>
            <a:endParaRPr lang="en-US" altLang="ko-KR" sz="1200" b="1" dirty="0" smtClean="0">
              <a:solidFill>
                <a:srgbClr val="FFFFFF"/>
              </a:solidFill>
              <a:latin typeface="Trebuchet MS"/>
              <a:cs typeface="Trebuchet MS"/>
            </a:endParaRPr>
          </a:p>
          <a:p>
            <a:pPr algn="ctr" defTabSz="823913">
              <a:spcBef>
                <a:spcPts val="0"/>
              </a:spcBef>
            </a:pPr>
            <a:endParaRPr lang="en-US" altLang="ko-KR" sz="1200" b="1" dirty="0" smtClean="0">
              <a:solidFill>
                <a:srgbClr val="FFFFFF"/>
              </a:solidFill>
              <a:latin typeface="Trebuchet MS"/>
              <a:cs typeface="Trebuchet MS"/>
            </a:endParaRPr>
          </a:p>
        </p:txBody>
      </p:sp>
      <p:cxnSp>
        <p:nvCxnSpPr>
          <p:cNvPr id="50" name="Straight Arrow Connector 44"/>
          <p:cNvCxnSpPr>
            <a:cxnSpLocks noChangeShapeType="1"/>
          </p:cNvCxnSpPr>
          <p:nvPr/>
        </p:nvCxnSpPr>
        <p:spPr bwMode="auto">
          <a:xfrm>
            <a:off x="2789151" y="2469988"/>
            <a:ext cx="194165" cy="0"/>
          </a:xfrm>
          <a:prstGeom prst="straightConnector1">
            <a:avLst/>
          </a:prstGeom>
          <a:solidFill>
            <a:srgbClr val="CCCCCC"/>
          </a:solidFill>
          <a:ln w="12700" cap="flat" cmpd="sng" algn="ctr">
            <a:solidFill>
              <a:schemeClr val="bg2">
                <a:lumMod val="75000"/>
              </a:schemeClr>
            </a:solidFill>
            <a:prstDash val="solid"/>
            <a:round/>
            <a:headEnd type="none" w="med" len="med"/>
            <a:tailEnd type="stealth" w="med" len="med"/>
          </a:ln>
          <a:effectLst/>
        </p:spPr>
      </p:cxnSp>
      <p:cxnSp>
        <p:nvCxnSpPr>
          <p:cNvPr id="51" name="Straight Arrow Connector 44"/>
          <p:cNvCxnSpPr>
            <a:cxnSpLocks noChangeShapeType="1"/>
          </p:cNvCxnSpPr>
          <p:nvPr/>
        </p:nvCxnSpPr>
        <p:spPr bwMode="auto">
          <a:xfrm flipV="1">
            <a:off x="4205478" y="2475146"/>
            <a:ext cx="187288" cy="0"/>
          </a:xfrm>
          <a:prstGeom prst="straightConnector1">
            <a:avLst/>
          </a:prstGeom>
          <a:solidFill>
            <a:srgbClr val="CCCCCC"/>
          </a:solidFill>
          <a:ln w="12700" cap="flat" cmpd="sng" algn="ctr">
            <a:solidFill>
              <a:schemeClr val="bg2">
                <a:lumMod val="75000"/>
              </a:schemeClr>
            </a:solidFill>
            <a:prstDash val="solid"/>
            <a:round/>
            <a:headEnd type="none" w="med" len="med"/>
            <a:tailEnd type="stealth" w="med" len="med"/>
          </a:ln>
          <a:effectLst/>
        </p:spPr>
      </p:cxnSp>
      <p:cxnSp>
        <p:nvCxnSpPr>
          <p:cNvPr id="52" name="Straight Arrow Connector 44"/>
          <p:cNvCxnSpPr>
            <a:cxnSpLocks noChangeShapeType="1"/>
          </p:cNvCxnSpPr>
          <p:nvPr/>
        </p:nvCxnSpPr>
        <p:spPr bwMode="auto">
          <a:xfrm>
            <a:off x="5533319" y="2502452"/>
            <a:ext cx="262817" cy="0"/>
          </a:xfrm>
          <a:prstGeom prst="straightConnector1">
            <a:avLst/>
          </a:prstGeom>
          <a:solidFill>
            <a:srgbClr val="CCCCCC"/>
          </a:solidFill>
          <a:ln w="12700" cap="flat" cmpd="sng" algn="ctr">
            <a:solidFill>
              <a:schemeClr val="bg2">
                <a:lumMod val="75000"/>
              </a:schemeClr>
            </a:solidFill>
            <a:prstDash val="solid"/>
            <a:round/>
            <a:headEnd type="none" w="med" len="med"/>
            <a:tailEnd type="stealth" w="med" len="med"/>
          </a:ln>
          <a:effectLst/>
        </p:spPr>
      </p:cxnSp>
      <p:grpSp>
        <p:nvGrpSpPr>
          <p:cNvPr id="3" name="Group 30"/>
          <p:cNvGrpSpPr>
            <a:grpSpLocks/>
          </p:cNvGrpSpPr>
          <p:nvPr/>
        </p:nvGrpSpPr>
        <p:grpSpPr bwMode="auto">
          <a:xfrm>
            <a:off x="3097235" y="2266705"/>
            <a:ext cx="969794" cy="901230"/>
            <a:chOff x="2518916" y="2115070"/>
            <a:chExt cx="2332979" cy="2129102"/>
          </a:xfrm>
        </p:grpSpPr>
        <p:sp>
          <p:nvSpPr>
            <p:cNvPr id="55" name="Oval 17"/>
            <p:cNvSpPr>
              <a:spLocks noChangeArrowheads="1"/>
            </p:cNvSpPr>
            <p:nvPr/>
          </p:nvSpPr>
          <p:spPr bwMode="auto">
            <a:xfrm>
              <a:off x="2518916" y="2932562"/>
              <a:ext cx="513494" cy="551115"/>
            </a:xfrm>
            <a:prstGeom prst="ellipse">
              <a:avLst/>
            </a:prstGeom>
            <a:solidFill>
              <a:schemeClr val="tx2">
                <a:lumMod val="50000"/>
                <a:lumOff val="50000"/>
              </a:schemeClr>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500" b="1" dirty="0">
                  <a:solidFill>
                    <a:srgbClr val="FFFFFF"/>
                  </a:solidFill>
                </a:rPr>
                <a:t>1</a:t>
              </a:r>
              <a:endParaRPr lang="ko-KR" altLang="en-US" sz="1500" b="1" dirty="0">
                <a:solidFill>
                  <a:srgbClr val="FFFFFF"/>
                </a:solidFill>
              </a:endParaRPr>
            </a:p>
          </p:txBody>
        </p:sp>
        <p:sp>
          <p:nvSpPr>
            <p:cNvPr id="56" name="Oval 18"/>
            <p:cNvSpPr>
              <a:spLocks noChangeArrowheads="1"/>
            </p:cNvSpPr>
            <p:nvPr/>
          </p:nvSpPr>
          <p:spPr bwMode="auto">
            <a:xfrm>
              <a:off x="3491901" y="2115070"/>
              <a:ext cx="513494" cy="551115"/>
            </a:xfrm>
            <a:prstGeom prst="ellipse">
              <a:avLst/>
            </a:prstGeom>
            <a:solidFill>
              <a:schemeClr val="tx2">
                <a:lumMod val="50000"/>
                <a:lumOff val="50000"/>
              </a:schemeClr>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500" b="1" dirty="0">
                  <a:solidFill>
                    <a:srgbClr val="FFFFFF"/>
                  </a:solidFill>
                </a:rPr>
                <a:t>2</a:t>
              </a:r>
              <a:endParaRPr lang="ko-KR" altLang="en-US" sz="1500" b="1" dirty="0">
                <a:solidFill>
                  <a:srgbClr val="FFFFFF"/>
                </a:solidFill>
              </a:endParaRPr>
            </a:p>
          </p:txBody>
        </p:sp>
        <p:sp>
          <p:nvSpPr>
            <p:cNvPr id="57" name="Oval 19"/>
            <p:cNvSpPr>
              <a:spLocks noChangeArrowheads="1"/>
            </p:cNvSpPr>
            <p:nvPr/>
          </p:nvSpPr>
          <p:spPr bwMode="auto">
            <a:xfrm>
              <a:off x="3517598" y="3693057"/>
              <a:ext cx="513494" cy="551115"/>
            </a:xfrm>
            <a:prstGeom prst="ellipse">
              <a:avLst/>
            </a:prstGeom>
            <a:solidFill>
              <a:schemeClr val="tx2">
                <a:lumMod val="50000"/>
                <a:lumOff val="50000"/>
              </a:schemeClr>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500" b="1" dirty="0" smtClean="0">
                  <a:solidFill>
                    <a:srgbClr val="FFFFFF"/>
                  </a:solidFill>
                </a:rPr>
                <a:t>3</a:t>
              </a:r>
              <a:endParaRPr lang="ko-KR" altLang="en-US" sz="1500" b="1" dirty="0">
                <a:solidFill>
                  <a:srgbClr val="FFFFFF"/>
                </a:solidFill>
              </a:endParaRPr>
            </a:p>
          </p:txBody>
        </p:sp>
        <p:sp>
          <p:nvSpPr>
            <p:cNvPr id="58" name="Oval 20"/>
            <p:cNvSpPr>
              <a:spLocks noChangeArrowheads="1"/>
            </p:cNvSpPr>
            <p:nvPr/>
          </p:nvSpPr>
          <p:spPr bwMode="auto">
            <a:xfrm>
              <a:off x="4338401" y="2882497"/>
              <a:ext cx="513494" cy="551115"/>
            </a:xfrm>
            <a:prstGeom prst="ellipse">
              <a:avLst/>
            </a:prstGeom>
            <a:solidFill>
              <a:schemeClr val="tx2">
                <a:lumMod val="50000"/>
                <a:lumOff val="50000"/>
              </a:schemeClr>
            </a:solidFill>
            <a:ln w="9525" algn="ctr">
              <a:solidFill>
                <a:schemeClr val="tx1"/>
              </a:solidFill>
              <a:round/>
              <a:headEnd/>
              <a:tailEnd/>
            </a:ln>
          </p:spPr>
          <p:txBody>
            <a:bodyPr wrap="none" anchor="ctr"/>
            <a:lstStyle>
              <a:lvl1pPr defTabSz="823913" eaLnBrk="0" hangingPunct="0">
                <a:defRPr kumimoji="1">
                  <a:solidFill>
                    <a:schemeClr val="tx1"/>
                  </a:solidFill>
                  <a:latin typeface="Arial" panose="020B0604020202020204" pitchFamily="34" charset="0"/>
                  <a:ea typeface="굴림" panose="020B0600000101010101" pitchFamily="50" charset="-127"/>
                </a:defRPr>
              </a:lvl1pPr>
              <a:lvl2pPr marL="742950" indent="-285750" defTabSz="823913" eaLnBrk="0" hangingPunct="0">
                <a:defRPr kumimoji="1">
                  <a:solidFill>
                    <a:schemeClr val="tx1"/>
                  </a:solidFill>
                  <a:latin typeface="Arial" panose="020B0604020202020204" pitchFamily="34" charset="0"/>
                  <a:ea typeface="굴림" panose="020B0600000101010101" pitchFamily="50" charset="-127"/>
                </a:defRPr>
              </a:lvl2pPr>
              <a:lvl3pPr marL="1143000" indent="-228600" defTabSz="823913" eaLnBrk="0" hangingPunct="0">
                <a:defRPr kumimoji="1">
                  <a:solidFill>
                    <a:schemeClr val="tx1"/>
                  </a:solidFill>
                  <a:latin typeface="Arial" panose="020B0604020202020204" pitchFamily="34" charset="0"/>
                  <a:ea typeface="굴림" panose="020B0600000101010101" pitchFamily="50" charset="-127"/>
                </a:defRPr>
              </a:lvl3pPr>
              <a:lvl4pPr marL="1600200" indent="-228600" defTabSz="823913" eaLnBrk="0" hangingPunct="0">
                <a:defRPr kumimoji="1">
                  <a:solidFill>
                    <a:schemeClr val="tx1"/>
                  </a:solidFill>
                  <a:latin typeface="Arial" panose="020B0604020202020204" pitchFamily="34" charset="0"/>
                  <a:ea typeface="굴림" panose="020B0600000101010101" pitchFamily="50" charset="-127"/>
                </a:defRPr>
              </a:lvl4pPr>
              <a:lvl5pPr marL="2057400" indent="-228600" defTabSz="823913" eaLnBrk="0" hangingPunct="0">
                <a:defRPr kumimoji="1">
                  <a:solidFill>
                    <a:schemeClr val="tx1"/>
                  </a:solidFill>
                  <a:latin typeface="Arial" panose="020B0604020202020204" pitchFamily="34" charset="0"/>
                  <a:ea typeface="굴림" panose="020B0600000101010101" pitchFamily="50" charset="-127"/>
                </a:defRPr>
              </a:lvl5pPr>
              <a:lvl6pPr marL="25146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6pPr>
              <a:lvl7pPr marL="29718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7pPr>
              <a:lvl8pPr marL="34290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8pPr>
              <a:lvl9pPr marL="3886200" indent="-228600" defTabSz="823913" eaLnBrk="0" fontAlgn="base" latinLnBrk="1" hangingPunct="0">
                <a:spcBef>
                  <a:spcPct val="0"/>
                </a:spcBef>
                <a:spcAft>
                  <a:spcPct val="0"/>
                </a:spcAft>
                <a:defRPr kumimoji="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500" b="1" dirty="0" smtClean="0">
                  <a:solidFill>
                    <a:srgbClr val="FFFFFF"/>
                  </a:solidFill>
                </a:rPr>
                <a:t>4</a:t>
              </a:r>
              <a:endParaRPr lang="ko-KR" altLang="en-US" sz="1500" b="1" dirty="0">
                <a:solidFill>
                  <a:srgbClr val="FFFFFF"/>
                </a:solidFill>
              </a:endParaRPr>
            </a:p>
          </p:txBody>
        </p:sp>
        <p:cxnSp>
          <p:nvCxnSpPr>
            <p:cNvPr id="59" name="Straight Arrow Connector 23"/>
            <p:cNvCxnSpPr>
              <a:cxnSpLocks noChangeShapeType="1"/>
              <a:stCxn id="56" idx="3"/>
            </p:cNvCxnSpPr>
            <p:nvPr/>
          </p:nvCxnSpPr>
          <p:spPr bwMode="auto">
            <a:xfrm flipH="1">
              <a:off x="3012894" y="2585477"/>
              <a:ext cx="554207" cy="522976"/>
            </a:xfrm>
            <a:prstGeom prst="straightConnector1">
              <a:avLst/>
            </a:prstGeom>
            <a:noFill/>
            <a:ln w="28575" algn="ctr">
              <a:solidFill>
                <a:schemeClr val="tx1"/>
              </a:solidFill>
              <a:round/>
              <a:headEnd/>
              <a:tailEnd/>
            </a:ln>
            <a:extLst>
              <a:ext uri="{909E8E84-426E-40DD-AFC4-6F175D3DCCD1}">
                <a14:hiddenFill xmlns="" xmlns:a14="http://schemas.microsoft.com/office/drawing/2010/main">
                  <a:noFill/>
                </a14:hiddenFill>
              </a:ext>
            </a:extLst>
          </p:spPr>
        </p:cxnSp>
        <p:cxnSp>
          <p:nvCxnSpPr>
            <p:cNvPr id="60" name="Straight Arrow Connector 26"/>
            <p:cNvCxnSpPr>
              <a:cxnSpLocks noChangeShapeType="1"/>
              <a:stCxn id="57" idx="0"/>
              <a:endCxn id="56" idx="4"/>
            </p:cNvCxnSpPr>
            <p:nvPr/>
          </p:nvCxnSpPr>
          <p:spPr bwMode="auto">
            <a:xfrm flipH="1" flipV="1">
              <a:off x="3748648" y="2666185"/>
              <a:ext cx="25697" cy="1026872"/>
            </a:xfrm>
            <a:prstGeom prst="straightConnector1">
              <a:avLst/>
            </a:prstGeom>
            <a:noFill/>
            <a:ln w="28575" algn="ctr">
              <a:solidFill>
                <a:schemeClr val="tx1"/>
              </a:solidFill>
              <a:round/>
              <a:headEnd/>
              <a:tailEnd/>
            </a:ln>
            <a:extLst>
              <a:ext uri="{909E8E84-426E-40DD-AFC4-6F175D3DCCD1}">
                <a14:hiddenFill xmlns="" xmlns:a14="http://schemas.microsoft.com/office/drawing/2010/main">
                  <a:noFill/>
                </a14:hiddenFill>
              </a:ext>
            </a:extLst>
          </p:spPr>
        </p:cxnSp>
        <p:cxnSp>
          <p:nvCxnSpPr>
            <p:cNvPr id="61" name="Straight Arrow Connector 29"/>
            <p:cNvCxnSpPr>
              <a:cxnSpLocks noChangeShapeType="1"/>
              <a:stCxn id="58" idx="3"/>
              <a:endCxn id="57" idx="7"/>
            </p:cNvCxnSpPr>
            <p:nvPr/>
          </p:nvCxnSpPr>
          <p:spPr bwMode="auto">
            <a:xfrm flipH="1">
              <a:off x="3955892" y="3352904"/>
              <a:ext cx="457710" cy="420862"/>
            </a:xfrm>
            <a:prstGeom prst="straightConnector1">
              <a:avLst/>
            </a:prstGeom>
            <a:noFill/>
            <a:ln w="28575" algn="ctr">
              <a:solidFill>
                <a:schemeClr val="tx1"/>
              </a:solidFill>
              <a:round/>
              <a:headEnd/>
              <a:tailEnd/>
            </a:ln>
            <a:extLst>
              <a:ext uri="{909E8E84-426E-40DD-AFC4-6F175D3DCCD1}">
                <a14:hiddenFill xmlns="" xmlns:a14="http://schemas.microsoft.com/office/drawing/2010/main">
                  <a:noFill/>
                </a14:hiddenFill>
              </a:ext>
            </a:extLst>
          </p:spPr>
        </p:cxnSp>
      </p:grpSp>
      <p:sp>
        <p:nvSpPr>
          <p:cNvPr id="67" name="Content Placeholder 2"/>
          <p:cNvSpPr txBox="1">
            <a:spLocks/>
          </p:cNvSpPr>
          <p:nvPr/>
        </p:nvSpPr>
        <p:spPr bwMode="auto">
          <a:xfrm>
            <a:off x="755576" y="2351461"/>
            <a:ext cx="2112994" cy="247370"/>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marR="0" lvl="0" algn="ctr" defTabSz="914400" rtl="0" eaLnBrk="1" fontAlgn="base" latinLnBrk="0" hangingPunct="1">
              <a:lnSpc>
                <a:spcPct val="100000"/>
              </a:lnSpc>
              <a:spcBef>
                <a:spcPts val="0"/>
              </a:spcBef>
              <a:spcAft>
                <a:spcPts val="0"/>
              </a:spcAft>
              <a:buClrTx/>
              <a:buSzTx/>
              <a:tabLst/>
              <a:defRPr/>
            </a:pPr>
            <a:r>
              <a:rPr kumimoji="0" lang="en-US" sz="1600" kern="0" dirty="0" smtClean="0">
                <a:latin typeface="+mj-lt"/>
                <a:ea typeface="+mn-ea"/>
              </a:rPr>
              <a:t>s</a:t>
            </a:r>
            <a:r>
              <a:rPr kumimoji="0" lang="en-US" sz="1600" b="0" u="none" strike="noStrike" kern="0" cap="none" spc="0" normalizeH="0" noProof="0" dirty="0" smtClean="0">
                <a:ln>
                  <a:noFill/>
                </a:ln>
                <a:solidFill>
                  <a:schemeClr val="tx1"/>
                </a:solidFill>
                <a:effectLst/>
                <a:uLnTx/>
                <a:uFillTx/>
                <a:latin typeface="+mj-lt"/>
                <a:ea typeface="+mn-ea"/>
                <a:cs typeface="+mn-cs"/>
              </a:rPr>
              <a:t>cores of </a:t>
            </a:r>
            <a:r>
              <a:rPr kumimoji="0" lang="en-US" sz="1600" b="0" i="1" u="none" strike="noStrike" kern="0" cap="none" spc="0" normalizeH="0" noProof="0" dirty="0" smtClean="0">
                <a:ln>
                  <a:noFill/>
                </a:ln>
                <a:solidFill>
                  <a:schemeClr val="tx1"/>
                </a:solidFill>
                <a:effectLst/>
                <a:uLnTx/>
                <a:uFillTx/>
                <a:latin typeface="+mj-lt"/>
                <a:ea typeface="+mn-ea"/>
                <a:cs typeface="+mn-cs"/>
              </a:rPr>
              <a:t>n</a:t>
            </a:r>
            <a:r>
              <a:rPr kumimoji="0" lang="en-US" sz="1600" b="0" i="0" u="none" strike="noStrike" kern="0" cap="none" spc="0" normalizeH="0" noProof="0" dirty="0" smtClean="0">
                <a:ln>
                  <a:noFill/>
                </a:ln>
                <a:solidFill>
                  <a:schemeClr val="tx1"/>
                </a:solidFill>
                <a:effectLst/>
                <a:uLnTx/>
                <a:uFillTx/>
                <a:latin typeface="+mj-lt"/>
                <a:ea typeface="+mn-ea"/>
                <a:cs typeface="+mn-cs"/>
              </a:rPr>
              <a:t> items</a:t>
            </a:r>
            <a:endParaRPr kumimoji="0" lang="en-US" sz="1600" b="0" i="0" u="none" strike="noStrike" kern="0" cap="none" spc="0" normalizeH="0" baseline="0" noProof="0" dirty="0">
              <a:ln>
                <a:noFill/>
              </a:ln>
              <a:solidFill>
                <a:schemeClr val="tx1"/>
              </a:solidFill>
              <a:effectLst/>
              <a:uLnTx/>
              <a:uFillTx/>
              <a:latin typeface="+mj-lt"/>
              <a:ea typeface="+mn-ea"/>
              <a:cs typeface="+mn-cs"/>
            </a:endParaRPr>
          </a:p>
        </p:txBody>
      </p:sp>
      <p:sp>
        <p:nvSpPr>
          <p:cNvPr id="79" name="TextBox 78"/>
          <p:cNvSpPr txBox="1"/>
          <p:nvPr/>
        </p:nvSpPr>
        <p:spPr>
          <a:xfrm>
            <a:off x="1778546" y="1143794"/>
            <a:ext cx="6819488" cy="430887"/>
          </a:xfrm>
          <a:prstGeom prst="rect">
            <a:avLst/>
          </a:prstGeom>
          <a:noFill/>
        </p:spPr>
        <p:txBody>
          <a:bodyPr wrap="square" rtlCol="0">
            <a:spAutoFit/>
          </a:bodyPr>
          <a:lstStyle/>
          <a:p>
            <a:r>
              <a:rPr lang="en-US" altLang="ko-KR" sz="2200" dirty="0" smtClean="0"/>
              <a:t>A </a:t>
            </a:r>
            <a:r>
              <a:rPr lang="en-US" altLang="ko-KR" sz="2200" dirty="0"/>
              <a:t>prominent </a:t>
            </a:r>
            <a:r>
              <a:rPr lang="en-US" altLang="ko-KR" sz="2200" dirty="0" err="1" smtClean="0"/>
              <a:t>pairwise</a:t>
            </a:r>
            <a:r>
              <a:rPr lang="en-US" altLang="ko-KR" sz="2200" dirty="0" smtClean="0"/>
              <a:t> comparison model:</a:t>
            </a:r>
            <a:endParaRPr lang="en-US" altLang="ko-KR" sz="2200" dirty="0"/>
          </a:p>
        </p:txBody>
      </p:sp>
      <p:sp>
        <p:nvSpPr>
          <p:cNvPr id="6" name="TextBox 5"/>
          <p:cNvSpPr txBox="1"/>
          <p:nvPr/>
        </p:nvSpPr>
        <p:spPr>
          <a:xfrm>
            <a:off x="683567" y="3578888"/>
            <a:ext cx="8209607" cy="430887"/>
          </a:xfrm>
          <a:prstGeom prst="rect">
            <a:avLst/>
          </a:prstGeom>
          <a:noFill/>
        </p:spPr>
        <p:txBody>
          <a:bodyPr wrap="square" rtlCol="0">
            <a:spAutoFit/>
          </a:bodyPr>
          <a:lstStyle/>
          <a:p>
            <a:r>
              <a:rPr lang="en-US" altLang="ko-KR" sz="2200" dirty="0" smtClean="0"/>
              <a:t>Characterize </a:t>
            </a:r>
            <a:r>
              <a:rPr lang="en-US" altLang="ko-KR" sz="2200" b="1" dirty="0" smtClean="0"/>
              <a:t>minimal sample complexity </a:t>
            </a:r>
            <a:r>
              <a:rPr lang="en-US" altLang="ko-KR" sz="1600" dirty="0" smtClean="0"/>
              <a:t>(up to some constant factor)</a:t>
            </a:r>
            <a:endParaRPr lang="ko-KR" altLang="en-US" sz="2200" dirty="0"/>
          </a:p>
        </p:txBody>
      </p:sp>
      <p:sp>
        <p:nvSpPr>
          <p:cNvPr id="80" name="모서리가 둥근 직사각형 79"/>
          <p:cNvSpPr/>
          <p:nvPr/>
        </p:nvSpPr>
        <p:spPr bwMode="auto">
          <a:xfrm>
            <a:off x="370219" y="3641135"/>
            <a:ext cx="313349" cy="313349"/>
          </a:xfrm>
          <a:prstGeom prst="round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823913" rtl="0" eaLnBrk="1" fontAlgn="base" latinLnBrk="0" hangingPunct="1">
              <a:lnSpc>
                <a:spcPct val="100000"/>
              </a:lnSpc>
              <a:spcBef>
                <a:spcPct val="0"/>
              </a:spcBef>
              <a:spcAft>
                <a:spcPct val="0"/>
              </a:spcAft>
              <a:buClrTx/>
              <a:buSzTx/>
              <a:buFontTx/>
              <a:buNone/>
              <a:tabLst/>
            </a:pPr>
            <a:r>
              <a:rPr kumimoji="0" lang="en-US" altLang="ko-KR" sz="2000" b="1" i="0" u="none" strike="noStrike" cap="none" normalizeH="0" baseline="0" dirty="0" smtClean="0">
                <a:ln>
                  <a:noFill/>
                </a:ln>
                <a:solidFill>
                  <a:srgbClr val="FFFFFF"/>
                </a:solidFill>
                <a:effectLst/>
                <a:latin typeface="Arial" charset="0"/>
                <a:ea typeface="굴림" pitchFamily="50" charset="-127"/>
              </a:rPr>
              <a:t>1</a:t>
            </a:r>
            <a:endParaRPr kumimoji="0" lang="ko-KR" altLang="en-US" sz="2000" b="1" i="0" u="none" strike="noStrike" cap="none" normalizeH="0" baseline="0" dirty="0" smtClean="0">
              <a:ln>
                <a:noFill/>
              </a:ln>
              <a:solidFill>
                <a:srgbClr val="FFFFFF"/>
              </a:solidFill>
              <a:effectLst/>
              <a:latin typeface="Arial" charset="0"/>
              <a:ea typeface="굴림" pitchFamily="50" charset="-127"/>
            </a:endParaRPr>
          </a:p>
        </p:txBody>
      </p:sp>
      <p:sp>
        <p:nvSpPr>
          <p:cNvPr id="77" name="TextBox 76"/>
          <p:cNvSpPr txBox="1"/>
          <p:nvPr/>
        </p:nvSpPr>
        <p:spPr>
          <a:xfrm>
            <a:off x="725096" y="5157192"/>
            <a:ext cx="8344194" cy="430887"/>
          </a:xfrm>
          <a:prstGeom prst="rect">
            <a:avLst/>
          </a:prstGeom>
          <a:noFill/>
        </p:spPr>
        <p:txBody>
          <a:bodyPr wrap="square" rtlCol="0">
            <a:spAutoFit/>
          </a:bodyPr>
          <a:lstStyle/>
          <a:p>
            <a:r>
              <a:rPr lang="en-US" altLang="ko-KR" sz="2200" dirty="0" smtClean="0"/>
              <a:t>Develop a </a:t>
            </a:r>
            <a:r>
              <a:rPr lang="en-US" altLang="ko-KR" sz="2200" b="1" dirty="0" smtClean="0"/>
              <a:t>low-complexity</a:t>
            </a:r>
            <a:r>
              <a:rPr lang="en-US" altLang="ko-KR" sz="2200" dirty="0" smtClean="0"/>
              <a:t> algorithm that achieves the limit.</a:t>
            </a:r>
            <a:endParaRPr lang="en-US" altLang="ko-KR" sz="2200" dirty="0"/>
          </a:p>
        </p:txBody>
      </p:sp>
      <p:sp>
        <p:nvSpPr>
          <p:cNvPr id="81" name="모서리가 둥근 직사각형 80"/>
          <p:cNvSpPr/>
          <p:nvPr/>
        </p:nvSpPr>
        <p:spPr bwMode="auto">
          <a:xfrm>
            <a:off x="338768" y="5228415"/>
            <a:ext cx="313349" cy="313349"/>
          </a:xfrm>
          <a:prstGeom prst="round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823913" rtl="0" eaLnBrk="1" fontAlgn="base" latinLnBrk="0" hangingPunct="1">
              <a:lnSpc>
                <a:spcPct val="100000"/>
              </a:lnSpc>
              <a:spcBef>
                <a:spcPct val="0"/>
              </a:spcBef>
              <a:spcAft>
                <a:spcPct val="0"/>
              </a:spcAft>
              <a:buClrTx/>
              <a:buSzTx/>
              <a:buFontTx/>
              <a:buNone/>
              <a:tabLst/>
            </a:pPr>
            <a:r>
              <a:rPr kumimoji="0" lang="en-US" altLang="ko-KR" sz="2000" b="1" i="0" u="none" strike="noStrike" cap="none" normalizeH="0" baseline="0" dirty="0" smtClean="0">
                <a:ln>
                  <a:noFill/>
                </a:ln>
                <a:solidFill>
                  <a:srgbClr val="FFFFFF"/>
                </a:solidFill>
                <a:effectLst/>
                <a:latin typeface="Arial" charset="0"/>
                <a:ea typeface="굴림" pitchFamily="50" charset="-127"/>
              </a:rPr>
              <a:t>2</a:t>
            </a:r>
            <a:endParaRPr kumimoji="0" lang="ko-KR" altLang="en-US" sz="2000" b="1" i="0" u="none" strike="noStrike" cap="none" normalizeH="0" baseline="0" dirty="0" smtClean="0">
              <a:ln>
                <a:noFill/>
              </a:ln>
              <a:solidFill>
                <a:srgbClr val="FFFFFF"/>
              </a:solidFill>
              <a:effectLst/>
              <a:latin typeface="Arial" charset="0"/>
              <a:ea typeface="굴림" pitchFamily="50" charset="-127"/>
            </a:endParaRPr>
          </a:p>
        </p:txBody>
      </p:sp>
      <p:sp>
        <p:nvSpPr>
          <p:cNvPr id="78" name="TextBox 77"/>
          <p:cNvSpPr txBox="1"/>
          <p:nvPr/>
        </p:nvSpPr>
        <p:spPr>
          <a:xfrm>
            <a:off x="752546" y="5878433"/>
            <a:ext cx="7491861" cy="430887"/>
          </a:xfrm>
          <a:prstGeom prst="rect">
            <a:avLst/>
          </a:prstGeom>
          <a:noFill/>
        </p:spPr>
        <p:txBody>
          <a:bodyPr wrap="square" rtlCol="0">
            <a:spAutoFit/>
          </a:bodyPr>
          <a:lstStyle/>
          <a:p>
            <a:r>
              <a:rPr lang="en-US" altLang="ko-KR" sz="2200" dirty="0" smtClean="0"/>
              <a:t>Implement on </a:t>
            </a:r>
            <a:r>
              <a:rPr lang="en-US" altLang="ko-KR" sz="2200" dirty="0" err="1" smtClean="0"/>
              <a:t>GraphLab</a:t>
            </a:r>
            <a:r>
              <a:rPr lang="en-US" altLang="ko-KR" sz="2200" dirty="0" smtClean="0"/>
              <a:t>, offering </a:t>
            </a:r>
            <a:r>
              <a:rPr lang="en-US" altLang="ko-KR" sz="2200" b="1" dirty="0" smtClean="0"/>
              <a:t>enhanced scalability</a:t>
            </a:r>
            <a:r>
              <a:rPr lang="en-US" altLang="ko-KR" sz="2200" dirty="0" smtClean="0"/>
              <a:t>.</a:t>
            </a:r>
            <a:endParaRPr lang="en-US" altLang="ko-KR" sz="2200" dirty="0"/>
          </a:p>
        </p:txBody>
      </p:sp>
      <p:sp>
        <p:nvSpPr>
          <p:cNvPr id="82" name="모서리가 둥근 직사각형 81"/>
          <p:cNvSpPr/>
          <p:nvPr/>
        </p:nvSpPr>
        <p:spPr bwMode="auto">
          <a:xfrm>
            <a:off x="338768" y="5933060"/>
            <a:ext cx="313349" cy="313349"/>
          </a:xfrm>
          <a:prstGeom prst="roundRect">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823913" rtl="0" eaLnBrk="1" fontAlgn="base" latinLnBrk="0" hangingPunct="1">
              <a:lnSpc>
                <a:spcPct val="100000"/>
              </a:lnSpc>
              <a:spcBef>
                <a:spcPct val="0"/>
              </a:spcBef>
              <a:spcAft>
                <a:spcPct val="0"/>
              </a:spcAft>
              <a:buClrTx/>
              <a:buSzTx/>
              <a:buFontTx/>
              <a:buNone/>
              <a:tabLst/>
            </a:pPr>
            <a:r>
              <a:rPr kumimoji="0" lang="en-US" altLang="ko-KR" sz="2000" b="1" i="0" u="none" strike="noStrike" cap="none" normalizeH="0" baseline="0" dirty="0" smtClean="0">
                <a:ln>
                  <a:noFill/>
                </a:ln>
                <a:solidFill>
                  <a:srgbClr val="FFFFFF"/>
                </a:solidFill>
                <a:effectLst/>
                <a:latin typeface="Arial" charset="0"/>
                <a:ea typeface="굴림" pitchFamily="50" charset="-127"/>
              </a:rPr>
              <a:t>3</a:t>
            </a:r>
            <a:endParaRPr kumimoji="0" lang="ko-KR" altLang="en-US" sz="2000" b="1" i="0" u="none" strike="noStrike" cap="none" normalizeH="0" baseline="0" dirty="0" smtClean="0">
              <a:ln>
                <a:noFill/>
              </a:ln>
              <a:solidFill>
                <a:srgbClr val="FFFFFF"/>
              </a:solidFill>
              <a:effectLst/>
              <a:latin typeface="Arial" charset="0"/>
              <a:ea typeface="굴림" pitchFamily="50" charset="-127"/>
            </a:endParaRPr>
          </a:p>
        </p:txBody>
      </p:sp>
      <p:sp>
        <p:nvSpPr>
          <p:cNvPr id="39" name="TextBox 38"/>
          <p:cNvSpPr txBox="1"/>
          <p:nvPr/>
        </p:nvSpPr>
        <p:spPr>
          <a:xfrm>
            <a:off x="5666882" y="4518032"/>
            <a:ext cx="1497406" cy="362952"/>
          </a:xfrm>
          <a:prstGeom prst="rect">
            <a:avLst/>
          </a:prstGeom>
          <a:noFill/>
        </p:spPr>
        <p:txBody>
          <a:bodyPr wrap="square" lIns="0" tIns="34843" rIns="0" bIns="34843" rtlCol="0">
            <a:noAutofit/>
          </a:bodyPr>
          <a:lstStyle/>
          <a:p>
            <a:pPr algn="ctr"/>
            <a:r>
              <a:rPr lang="en-US" sz="1600" dirty="0" smtClean="0">
                <a:latin typeface="+mj-lt"/>
              </a:rPr>
              <a:t>sample size</a:t>
            </a:r>
          </a:p>
        </p:txBody>
      </p:sp>
      <p:cxnSp>
        <p:nvCxnSpPr>
          <p:cNvPr id="40" name="Straight Arrow Connector 41"/>
          <p:cNvCxnSpPr/>
          <p:nvPr/>
        </p:nvCxnSpPr>
        <p:spPr bwMode="auto">
          <a:xfrm flipV="1">
            <a:off x="2411760" y="4677796"/>
            <a:ext cx="3343276" cy="4762"/>
          </a:xfrm>
          <a:prstGeom prst="straightConnector1">
            <a:avLst/>
          </a:prstGeom>
          <a:noFill/>
          <a:ln w="12700" cap="flat" cmpd="sng" algn="ctr">
            <a:solidFill>
              <a:schemeClr val="tx1"/>
            </a:solidFill>
            <a:prstDash val="solid"/>
            <a:round/>
            <a:headEnd type="none" w="med" len="med"/>
            <a:tailEnd type="arrow"/>
          </a:ln>
          <a:effectLst/>
        </p:spPr>
      </p:cxnSp>
      <p:sp>
        <p:nvSpPr>
          <p:cNvPr id="41" name="TextBox 40"/>
          <p:cNvSpPr txBox="1"/>
          <p:nvPr/>
        </p:nvSpPr>
        <p:spPr>
          <a:xfrm>
            <a:off x="4155192" y="4235971"/>
            <a:ext cx="2416496" cy="337537"/>
          </a:xfrm>
          <a:prstGeom prst="rect">
            <a:avLst/>
          </a:prstGeom>
          <a:noFill/>
        </p:spPr>
        <p:txBody>
          <a:bodyPr wrap="square" lIns="0" tIns="34843" rIns="0" bIns="34843" rtlCol="0">
            <a:noAutofit/>
          </a:bodyPr>
          <a:lstStyle/>
          <a:p>
            <a:pPr algn="ctr"/>
            <a:r>
              <a:rPr lang="en-US" dirty="0" smtClean="0">
                <a:latin typeface="+mj-lt"/>
              </a:rPr>
              <a:t>ranking </a:t>
            </a:r>
            <a:r>
              <a:rPr lang="en-US" b="1" dirty="0" smtClean="0">
                <a:solidFill>
                  <a:srgbClr val="0000FF"/>
                </a:solidFill>
                <a:latin typeface="+mj-lt"/>
              </a:rPr>
              <a:t>feasible</a:t>
            </a:r>
          </a:p>
        </p:txBody>
      </p:sp>
      <p:sp>
        <p:nvSpPr>
          <p:cNvPr id="42" name="TextBox 41"/>
          <p:cNvSpPr txBox="1"/>
          <p:nvPr/>
        </p:nvSpPr>
        <p:spPr>
          <a:xfrm>
            <a:off x="1691680" y="4221088"/>
            <a:ext cx="2090529" cy="361356"/>
          </a:xfrm>
          <a:prstGeom prst="rect">
            <a:avLst/>
          </a:prstGeom>
          <a:noFill/>
        </p:spPr>
        <p:txBody>
          <a:bodyPr wrap="square" lIns="0" tIns="34843" rIns="0" bIns="34843" rtlCol="0">
            <a:noAutofit/>
          </a:bodyPr>
          <a:lstStyle/>
          <a:p>
            <a:pPr algn="ctr"/>
            <a:r>
              <a:rPr lang="en-US" dirty="0" smtClean="0">
                <a:latin typeface="+mj-lt"/>
              </a:rPr>
              <a:t>ranking </a:t>
            </a:r>
            <a:r>
              <a:rPr lang="en-US" b="1" dirty="0" smtClean="0">
                <a:solidFill>
                  <a:srgbClr val="FF0000"/>
                </a:solidFill>
                <a:latin typeface="+mj-lt"/>
              </a:rPr>
              <a:t>infeasible</a:t>
            </a:r>
          </a:p>
        </p:txBody>
      </p:sp>
      <p:sp>
        <p:nvSpPr>
          <p:cNvPr id="43" name="Minus 71"/>
          <p:cNvSpPr/>
          <p:nvPr/>
        </p:nvSpPr>
        <p:spPr>
          <a:xfrm rot="5400000">
            <a:off x="3557135" y="4473199"/>
            <a:ext cx="1095382" cy="128587"/>
          </a:xfrm>
          <a:prstGeom prst="mathMinus">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ko-KR" altLang="en-US">
              <a:latin typeface="Trebuchet MS"/>
              <a:cs typeface="Trebuchet MS"/>
            </a:endParaRPr>
          </a:p>
        </p:txBody>
      </p:sp>
      <p:cxnSp>
        <p:nvCxnSpPr>
          <p:cNvPr id="44" name="Straight Arrow Connector 73"/>
          <p:cNvCxnSpPr/>
          <p:nvPr/>
        </p:nvCxnSpPr>
        <p:spPr bwMode="auto">
          <a:xfrm>
            <a:off x="4121498" y="4439664"/>
            <a:ext cx="295275" cy="0"/>
          </a:xfrm>
          <a:prstGeom prst="straightConnector1">
            <a:avLst/>
          </a:prstGeom>
          <a:noFill/>
          <a:ln w="12700" cap="flat" cmpd="sng" algn="ctr">
            <a:solidFill>
              <a:schemeClr val="tx1"/>
            </a:solidFill>
            <a:prstDash val="solid"/>
            <a:round/>
            <a:headEnd type="none" w="med" len="med"/>
            <a:tailEnd type="arrow"/>
          </a:ln>
          <a:effectLst/>
        </p:spPr>
      </p:cxnSp>
      <p:cxnSp>
        <p:nvCxnSpPr>
          <p:cNvPr id="45" name="Straight Arrow Connector 74"/>
          <p:cNvCxnSpPr/>
          <p:nvPr/>
        </p:nvCxnSpPr>
        <p:spPr bwMode="auto">
          <a:xfrm flipH="1">
            <a:off x="3786535" y="4438076"/>
            <a:ext cx="304801" cy="0"/>
          </a:xfrm>
          <a:prstGeom prst="straightConnector1">
            <a:avLst/>
          </a:prstGeom>
          <a:noFill/>
          <a:ln w="12700" cap="flat" cmpd="sng" algn="ctr">
            <a:solidFill>
              <a:schemeClr val="tx1"/>
            </a:solidFill>
            <a:prstDash val="solid"/>
            <a:round/>
            <a:headEnd type="none" w="med" len="med"/>
            <a:tailEnd type="arrow"/>
          </a:ln>
          <a:effectLst/>
        </p:spPr>
      </p:cxnSp>
      <p:pic>
        <p:nvPicPr>
          <p:cNvPr id="54" name="그림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3978" y="2158212"/>
            <a:ext cx="1212080" cy="909060"/>
          </a:xfrm>
          <a:prstGeom prst="rect">
            <a:avLst/>
          </a:prstGeom>
        </p:spPr>
      </p:pic>
      <p:sp>
        <p:nvSpPr>
          <p:cNvPr id="71" name="TextBox 70"/>
          <p:cNvSpPr txBox="1"/>
          <p:nvPr/>
        </p:nvSpPr>
        <p:spPr>
          <a:xfrm>
            <a:off x="5906616" y="1916832"/>
            <a:ext cx="1239442" cy="338554"/>
          </a:xfrm>
          <a:prstGeom prst="rect">
            <a:avLst/>
          </a:prstGeom>
          <a:noFill/>
        </p:spPr>
        <p:txBody>
          <a:bodyPr wrap="none" rtlCol="0">
            <a:spAutoFit/>
          </a:bodyPr>
          <a:lstStyle/>
          <a:p>
            <a:pPr algn="ctr"/>
            <a:r>
              <a:rPr lang="en-US" altLang="ko-KR" sz="1600" b="1" dirty="0" smtClean="0">
                <a:solidFill>
                  <a:srgbClr val="FF0000"/>
                </a:solidFill>
                <a:latin typeface="Gill Sans MT" panose="020B0502020104020203" pitchFamily="34" charset="0"/>
              </a:rPr>
              <a:t>T</a:t>
            </a:r>
            <a:r>
              <a:rPr lang="en-US" altLang="ko-KR" sz="1200" b="1" dirty="0" smtClean="0">
                <a:solidFill>
                  <a:srgbClr val="FF0000"/>
                </a:solidFill>
                <a:latin typeface="Gill Sans MT" panose="020B0502020104020203" pitchFamily="34" charset="0"/>
              </a:rPr>
              <a:t>OP</a:t>
            </a:r>
            <a:r>
              <a:rPr lang="en-US" altLang="ko-KR" sz="1600" b="1" dirty="0" smtClean="0">
                <a:solidFill>
                  <a:srgbClr val="FF0000"/>
                </a:solidFill>
                <a:latin typeface="Gill Sans MT" panose="020B0502020104020203" pitchFamily="34" charset="0"/>
              </a:rPr>
              <a:t>-</a:t>
            </a:r>
            <a:r>
              <a:rPr lang="en-US" altLang="ko-KR" sz="1600" b="1" i="1" dirty="0" smtClean="0">
                <a:solidFill>
                  <a:srgbClr val="FF0000"/>
                </a:solidFill>
                <a:latin typeface="Gill Sans MT" panose="020B0502020104020203" pitchFamily="34" charset="0"/>
              </a:rPr>
              <a:t>K</a:t>
            </a:r>
            <a:r>
              <a:rPr lang="en-US" altLang="ko-KR" sz="1600" dirty="0" smtClean="0">
                <a:latin typeface="Gill Sans MT" panose="020B0502020104020203" pitchFamily="34" charset="0"/>
              </a:rPr>
              <a:t> I</a:t>
            </a:r>
            <a:r>
              <a:rPr lang="en-US" altLang="ko-KR" sz="1200" dirty="0" smtClean="0">
                <a:latin typeface="Gill Sans MT" panose="020B0502020104020203" pitchFamily="34" charset="0"/>
              </a:rPr>
              <a:t>TEMS</a:t>
            </a:r>
            <a:endParaRPr lang="ko-KR" altLang="en-US" sz="1200" dirty="0">
              <a:latin typeface="Gill Sans MT" panose="020B0502020104020203" pitchFamily="34" charset="0"/>
            </a:endParaRPr>
          </a:p>
        </p:txBody>
      </p:sp>
      <p:sp>
        <p:nvSpPr>
          <p:cNvPr id="53" name="TextBox 52"/>
          <p:cNvSpPr txBox="1"/>
          <p:nvPr/>
        </p:nvSpPr>
        <p:spPr>
          <a:xfrm>
            <a:off x="5596385" y="3059321"/>
            <a:ext cx="3110147" cy="523220"/>
          </a:xfrm>
          <a:prstGeom prst="rect">
            <a:avLst/>
          </a:prstGeom>
          <a:noFill/>
        </p:spPr>
        <p:txBody>
          <a:bodyPr wrap="none" rtlCol="0">
            <a:spAutoFit/>
          </a:bodyPr>
          <a:lstStyle/>
          <a:p>
            <a:r>
              <a:rPr lang="en-US" altLang="ko-KR" sz="2800" b="1" dirty="0" smtClean="0">
                <a:solidFill>
                  <a:srgbClr val="C00000"/>
                </a:solidFill>
              </a:rPr>
              <a:t>F</a:t>
            </a:r>
            <a:r>
              <a:rPr lang="en-US" altLang="ko-KR" sz="2000" b="1" dirty="0" smtClean="0">
                <a:solidFill>
                  <a:srgbClr val="C00000"/>
                </a:solidFill>
              </a:rPr>
              <a:t>OCUS OF </a:t>
            </a:r>
            <a:r>
              <a:rPr lang="en-US" altLang="ko-KR" sz="2800" b="1" dirty="0" smtClean="0">
                <a:solidFill>
                  <a:srgbClr val="C00000"/>
                </a:solidFill>
              </a:rPr>
              <a:t>T</a:t>
            </a:r>
            <a:r>
              <a:rPr lang="en-US" altLang="ko-KR" sz="2000" b="1" dirty="0" smtClean="0">
                <a:solidFill>
                  <a:srgbClr val="C00000"/>
                </a:solidFill>
              </a:rPr>
              <a:t>HIS </a:t>
            </a:r>
            <a:r>
              <a:rPr lang="en-US" altLang="ko-KR" sz="2800" b="1" dirty="0" smtClean="0">
                <a:solidFill>
                  <a:srgbClr val="C00000"/>
                </a:solidFill>
              </a:rPr>
              <a:t>T</a:t>
            </a:r>
            <a:r>
              <a:rPr lang="en-US" altLang="ko-KR" sz="2000" b="1" dirty="0" smtClean="0">
                <a:solidFill>
                  <a:srgbClr val="C00000"/>
                </a:solidFill>
              </a:rPr>
              <a:t>ALK</a:t>
            </a:r>
            <a:endParaRPr lang="ko-KR" altLang="en-US" sz="2000" b="1" dirty="0">
              <a:solidFill>
                <a:srgbClr val="C00000"/>
              </a:solidFill>
            </a:endParaRPr>
          </a:p>
        </p:txBody>
      </p:sp>
      <p:sp>
        <p:nvSpPr>
          <p:cNvPr id="37"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7</a:t>
            </a:fld>
            <a:r>
              <a:rPr lang="en-US" altLang="ko-KR" dirty="0" smtClean="0">
                <a:ea typeface="굴림" charset="-127"/>
              </a:rPr>
              <a:t>/25</a:t>
            </a:r>
            <a:endParaRPr lang="en-US" altLang="ko-KR" dirty="0" smtClean="0">
              <a:ea typeface="굴림" charset="-127"/>
            </a:endParaRPr>
          </a:p>
        </p:txBody>
      </p:sp>
    </p:spTree>
    <p:custDataLst>
      <p:tags r:id="rId1"/>
    </p:custDataLst>
    <p:extLst>
      <p:ext uri="{BB962C8B-B14F-4D97-AF65-F5344CB8AC3E}">
        <p14:creationId xmlns="" xmlns:p14="http://schemas.microsoft.com/office/powerpoint/2010/main" val="964594274"/>
      </p:ext>
    </p:extLst>
  </p:cSld>
  <p:clrMapOvr>
    <a:masterClrMapping/>
  </p:clrMapOvr>
  <p:transition spd="med" advTm="10982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p:bldP spid="80" grpId="0" animBg="1"/>
      <p:bldP spid="77" grpId="0"/>
      <p:bldP spid="81" grpId="0" animBg="1"/>
      <p:bldP spid="78" grpId="0"/>
      <p:bldP spid="82" grpId="0" animBg="1"/>
      <p:bldP spid="39" grpId="0"/>
      <p:bldP spid="41" grpId="0"/>
      <p:bldP spid="42" grpId="0"/>
      <p:bldP spid="43" grpId="0" animBg="1"/>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scale_pairwise_comparisons.jpg"/>
          <p:cNvPicPr>
            <a:picLocks noChangeAspect="1"/>
          </p:cNvPicPr>
          <p:nvPr/>
        </p:nvPicPr>
        <p:blipFill>
          <a:blip r:embed="rId8" cstate="print"/>
          <a:srcRect t="26839"/>
          <a:stretch>
            <a:fillRect/>
          </a:stretch>
        </p:blipFill>
        <p:spPr bwMode="auto">
          <a:xfrm>
            <a:off x="5157788" y="1628775"/>
            <a:ext cx="3260725" cy="2185988"/>
          </a:xfrm>
          <a:prstGeom prst="rect">
            <a:avLst/>
          </a:prstGeom>
          <a:noFill/>
          <a:ln w="9525">
            <a:noFill/>
            <a:miter lim="800000"/>
            <a:headEnd/>
            <a:tailEnd/>
          </a:ln>
        </p:spPr>
      </p:pic>
      <p:sp>
        <p:nvSpPr>
          <p:cNvPr id="12291" name="Title 1"/>
          <p:cNvSpPr>
            <a:spLocks noGrp="1"/>
          </p:cNvSpPr>
          <p:nvPr>
            <p:ph type="title"/>
          </p:nvPr>
        </p:nvSpPr>
        <p:spPr/>
        <p:txBody>
          <a:bodyPr/>
          <a:lstStyle/>
          <a:p>
            <a:r>
              <a:rPr lang="en-US" altLang="ko-KR" dirty="0" err="1" smtClean="0">
                <a:ea typeface="굴림" charset="-127"/>
              </a:rPr>
              <a:t>Pairwise</a:t>
            </a:r>
            <a:r>
              <a:rPr lang="en-US" altLang="ko-KR" dirty="0" smtClean="0">
                <a:ea typeface="굴림" charset="-127"/>
              </a:rPr>
              <a:t> comparison model</a:t>
            </a:r>
            <a:endParaRPr lang="ko-KR" altLang="en-US" dirty="0" smtClean="0">
              <a:ea typeface="굴림" charset="-127"/>
            </a:endParaRPr>
          </a:p>
        </p:txBody>
      </p:sp>
      <p:sp>
        <p:nvSpPr>
          <p:cNvPr id="5" name="Content Placeholder 2"/>
          <p:cNvSpPr>
            <a:spLocks noGrp="1"/>
          </p:cNvSpPr>
          <p:nvPr>
            <p:ph idx="1"/>
          </p:nvPr>
        </p:nvSpPr>
        <p:spPr>
          <a:xfrm>
            <a:off x="411163" y="4030663"/>
            <a:ext cx="2211387" cy="477837"/>
          </a:xfrm>
        </p:spPr>
        <p:txBody>
          <a:bodyPr/>
          <a:lstStyle/>
          <a:p>
            <a:pPr>
              <a:buFontTx/>
              <a:buNone/>
            </a:pPr>
            <a:r>
              <a:rPr lang="en-US" altLang="ko-KR" dirty="0" smtClean="0">
                <a:ea typeface="굴림" charset="-127"/>
              </a:rPr>
              <a:t>score vector</a:t>
            </a:r>
            <a:endParaRPr lang="ko-KR" altLang="en-US" dirty="0" smtClean="0">
              <a:ea typeface="굴림" charset="-127"/>
            </a:endParaRPr>
          </a:p>
        </p:txBody>
      </p:sp>
      <p:sp>
        <p:nvSpPr>
          <p:cNvPr id="10" name="Content Placeholder 2"/>
          <p:cNvSpPr txBox="1">
            <a:spLocks/>
          </p:cNvSpPr>
          <p:nvPr/>
        </p:nvSpPr>
        <p:spPr bwMode="auto">
          <a:xfrm>
            <a:off x="2483768" y="1117600"/>
            <a:ext cx="3351212" cy="427038"/>
          </a:xfrm>
          <a:prstGeom prst="rect">
            <a:avLst/>
          </a:prstGeom>
          <a:noFill/>
          <a:ln w="9525">
            <a:noFill/>
            <a:miter lim="800000"/>
            <a:headEnd/>
            <a:tailEnd/>
          </a:ln>
        </p:spPr>
        <p:txBody>
          <a:bodyPr lIns="91434" tIns="45717" rIns="91434" bIns="45717"/>
          <a:lstStyle/>
          <a:p>
            <a:pPr marL="342900" indent="-342900" eaLnBrk="0" latinLnBrk="0" hangingPunct="0">
              <a:spcBef>
                <a:spcPct val="20000"/>
              </a:spcBef>
              <a:defRPr/>
            </a:pPr>
            <a:r>
              <a:rPr kumimoji="0" lang="en-US" altLang="ko-KR" sz="2400" kern="0" dirty="0" smtClean="0">
                <a:latin typeface="+mn-lt"/>
                <a:ea typeface="굴림" pitchFamily="50" charset="-127"/>
              </a:rPr>
              <a:t>comparison </a:t>
            </a:r>
            <a:r>
              <a:rPr kumimoji="0" lang="en-US" altLang="ko-KR" sz="2400" kern="0" dirty="0">
                <a:latin typeface="+mn-lt"/>
                <a:ea typeface="굴림" pitchFamily="50" charset="-127"/>
              </a:rPr>
              <a:t>graph</a:t>
            </a:r>
            <a:endParaRPr kumimoji="0" lang="ko-KR" altLang="en-US" sz="2400" kern="0" dirty="0">
              <a:latin typeface="+mn-lt"/>
              <a:ea typeface="굴림" pitchFamily="50" charset="-127"/>
            </a:endParaRPr>
          </a:p>
        </p:txBody>
      </p:sp>
      <p:grpSp>
        <p:nvGrpSpPr>
          <p:cNvPr id="33" name="Group 32"/>
          <p:cNvGrpSpPr/>
          <p:nvPr/>
        </p:nvGrpSpPr>
        <p:grpSpPr>
          <a:xfrm>
            <a:off x="2220913" y="1617663"/>
            <a:ext cx="3090861" cy="3035300"/>
            <a:chOff x="2220913" y="1617663"/>
            <a:chExt cx="3090861" cy="3035300"/>
          </a:xfrm>
        </p:grpSpPr>
        <p:sp>
          <p:nvSpPr>
            <p:cNvPr id="12305" name="Oval 11"/>
            <p:cNvSpPr>
              <a:spLocks noChangeArrowheads="1"/>
            </p:cNvSpPr>
            <p:nvPr/>
          </p:nvSpPr>
          <p:spPr bwMode="auto">
            <a:xfrm>
              <a:off x="2220913" y="1617663"/>
              <a:ext cx="3090861" cy="3035300"/>
            </a:xfrm>
            <a:prstGeom prst="ellipse">
              <a:avLst/>
            </a:prstGeom>
            <a:solidFill>
              <a:srgbClr val="0099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23913" latinLnBrk="0">
                <a:spcBef>
                  <a:spcPts val="0"/>
                </a:spcBef>
              </a:pPr>
              <a:endParaRPr lang="ko-KR" altLang="en-US" sz="1400" b="1" dirty="0" smtClean="0">
                <a:solidFill>
                  <a:srgbClr val="FFFFFF"/>
                </a:solidFill>
                <a:latin typeface="Trebuchet MS"/>
                <a:cs typeface="Trebuchet MS"/>
              </a:endParaRPr>
            </a:p>
          </p:txBody>
        </p:sp>
        <p:sp>
          <p:nvSpPr>
            <p:cNvPr id="12306" name="Oval 17"/>
            <p:cNvSpPr>
              <a:spLocks noChangeArrowheads="1"/>
            </p:cNvSpPr>
            <p:nvPr/>
          </p:nvSpPr>
          <p:spPr bwMode="auto">
            <a:xfrm>
              <a:off x="2547556" y="2842561"/>
              <a:ext cx="513495" cy="551115"/>
            </a:xfrm>
            <a:prstGeom prst="ellipse">
              <a:avLst/>
            </a:prstGeom>
            <a:solidFill>
              <a:srgbClr val="797979"/>
            </a:solidFill>
            <a:ln w="9525" algn="ctr">
              <a:solidFill>
                <a:schemeClr val="tx1"/>
              </a:solidFill>
              <a:round/>
              <a:headEnd/>
              <a:tailEnd/>
            </a:ln>
          </p:spPr>
          <p:txBody>
            <a:bodyPr wrap="none" anchor="ctr"/>
            <a:lstStyle/>
            <a:p>
              <a:pPr algn="ctr" defTabSz="823913"/>
              <a:r>
                <a:rPr lang="en-US" altLang="ko-KR" sz="2800" b="1" dirty="0">
                  <a:solidFill>
                    <a:srgbClr val="FFFFFF"/>
                  </a:solidFill>
                </a:rPr>
                <a:t>1</a:t>
              </a:r>
              <a:endParaRPr lang="ko-KR" altLang="en-US" sz="2800" b="1" dirty="0">
                <a:solidFill>
                  <a:srgbClr val="FFFFFF"/>
                </a:solidFill>
              </a:endParaRPr>
            </a:p>
          </p:txBody>
        </p:sp>
        <p:sp>
          <p:nvSpPr>
            <p:cNvPr id="12307" name="Oval 18"/>
            <p:cNvSpPr>
              <a:spLocks noChangeArrowheads="1"/>
            </p:cNvSpPr>
            <p:nvPr/>
          </p:nvSpPr>
          <p:spPr bwMode="auto">
            <a:xfrm>
              <a:off x="3491901" y="1963195"/>
              <a:ext cx="513495" cy="551115"/>
            </a:xfrm>
            <a:prstGeom prst="ellipse">
              <a:avLst/>
            </a:prstGeom>
            <a:solidFill>
              <a:srgbClr val="FFC000"/>
            </a:solidFill>
            <a:ln w="9525" algn="ctr">
              <a:solidFill>
                <a:schemeClr val="tx1"/>
              </a:solidFill>
              <a:round/>
              <a:headEnd/>
              <a:tailEnd/>
            </a:ln>
          </p:spPr>
          <p:txBody>
            <a:bodyPr wrap="none" anchor="ctr"/>
            <a:lstStyle/>
            <a:p>
              <a:pPr algn="ctr" defTabSz="823913"/>
              <a:r>
                <a:rPr lang="en-US" altLang="ko-KR" sz="2800" b="1" dirty="0">
                  <a:solidFill>
                    <a:srgbClr val="FFFFFF"/>
                  </a:solidFill>
                </a:rPr>
                <a:t>2</a:t>
              </a:r>
              <a:endParaRPr lang="ko-KR" altLang="en-US" sz="2800" b="1" dirty="0">
                <a:solidFill>
                  <a:srgbClr val="FFFFFF"/>
                </a:solidFill>
              </a:endParaRPr>
            </a:p>
          </p:txBody>
        </p:sp>
        <p:sp>
          <p:nvSpPr>
            <p:cNvPr id="12308" name="Oval 19"/>
            <p:cNvSpPr>
              <a:spLocks noChangeArrowheads="1"/>
            </p:cNvSpPr>
            <p:nvPr/>
          </p:nvSpPr>
          <p:spPr bwMode="auto">
            <a:xfrm>
              <a:off x="3517599" y="3822431"/>
              <a:ext cx="513495" cy="551115"/>
            </a:xfrm>
            <a:prstGeom prst="ellipse">
              <a:avLst/>
            </a:prstGeom>
            <a:solidFill>
              <a:srgbClr val="FF6161"/>
            </a:solidFill>
            <a:ln w="9525" algn="ctr">
              <a:solidFill>
                <a:schemeClr val="tx1"/>
              </a:solidFill>
              <a:round/>
              <a:headEnd/>
              <a:tailEnd/>
            </a:ln>
          </p:spPr>
          <p:txBody>
            <a:bodyPr wrap="none" anchor="ctr"/>
            <a:lstStyle/>
            <a:p>
              <a:pPr algn="ctr" defTabSz="823913"/>
              <a:r>
                <a:rPr lang="en-US" altLang="ko-KR" sz="2800" b="1">
                  <a:solidFill>
                    <a:srgbClr val="FFFFFF"/>
                  </a:solidFill>
                </a:rPr>
                <a:t>3</a:t>
              </a:r>
              <a:endParaRPr lang="ko-KR" altLang="en-US" sz="2800" b="1">
                <a:solidFill>
                  <a:srgbClr val="FFFFFF"/>
                </a:solidFill>
              </a:endParaRPr>
            </a:p>
          </p:txBody>
        </p:sp>
        <p:sp>
          <p:nvSpPr>
            <p:cNvPr id="12309" name="Oval 20"/>
            <p:cNvSpPr>
              <a:spLocks noChangeArrowheads="1"/>
            </p:cNvSpPr>
            <p:nvPr/>
          </p:nvSpPr>
          <p:spPr bwMode="auto">
            <a:xfrm>
              <a:off x="4544647" y="2781258"/>
              <a:ext cx="513495" cy="551115"/>
            </a:xfrm>
            <a:prstGeom prst="ellipse">
              <a:avLst/>
            </a:prstGeom>
            <a:solidFill>
              <a:srgbClr val="00DA63"/>
            </a:solidFill>
            <a:ln w="9525" algn="ctr">
              <a:solidFill>
                <a:schemeClr val="tx1"/>
              </a:solidFill>
              <a:round/>
              <a:headEnd/>
              <a:tailEnd/>
            </a:ln>
          </p:spPr>
          <p:txBody>
            <a:bodyPr wrap="none" anchor="ctr"/>
            <a:lstStyle/>
            <a:p>
              <a:pPr algn="ctr" defTabSz="823913"/>
              <a:r>
                <a:rPr lang="en-US" altLang="ko-KR" sz="2800" b="1" dirty="0">
                  <a:solidFill>
                    <a:srgbClr val="FFFFFF"/>
                  </a:solidFill>
                </a:rPr>
                <a:t>4</a:t>
              </a:r>
              <a:endParaRPr lang="ko-KR" altLang="en-US" sz="2800" b="1" dirty="0">
                <a:solidFill>
                  <a:srgbClr val="FFFFFF"/>
                </a:solidFill>
              </a:endParaRPr>
            </a:p>
          </p:txBody>
        </p:sp>
        <p:cxnSp>
          <p:nvCxnSpPr>
            <p:cNvPr id="12310" name="Straight Arrow Connector 23"/>
            <p:cNvCxnSpPr>
              <a:cxnSpLocks noChangeShapeType="1"/>
              <a:stCxn id="12307" idx="3"/>
            </p:cNvCxnSpPr>
            <p:nvPr/>
          </p:nvCxnSpPr>
          <p:spPr bwMode="auto">
            <a:xfrm flipH="1">
              <a:off x="3012893" y="2433602"/>
              <a:ext cx="554208" cy="522977"/>
            </a:xfrm>
            <a:prstGeom prst="straightConnector1">
              <a:avLst/>
            </a:prstGeom>
            <a:noFill/>
            <a:ln w="28575" algn="ctr">
              <a:solidFill>
                <a:schemeClr val="tx1"/>
              </a:solidFill>
              <a:round/>
              <a:headEnd/>
              <a:tailEnd/>
            </a:ln>
          </p:spPr>
        </p:cxnSp>
        <p:cxnSp>
          <p:nvCxnSpPr>
            <p:cNvPr id="12311" name="Straight Arrow Connector 26"/>
            <p:cNvCxnSpPr>
              <a:cxnSpLocks noChangeShapeType="1"/>
              <a:stCxn id="12308" idx="0"/>
              <a:endCxn id="12307" idx="4"/>
            </p:cNvCxnSpPr>
            <p:nvPr/>
          </p:nvCxnSpPr>
          <p:spPr bwMode="auto">
            <a:xfrm flipH="1" flipV="1">
              <a:off x="3748649" y="2514311"/>
              <a:ext cx="25698" cy="1308120"/>
            </a:xfrm>
            <a:prstGeom prst="straightConnector1">
              <a:avLst/>
            </a:prstGeom>
            <a:noFill/>
            <a:ln w="28575" algn="ctr">
              <a:solidFill>
                <a:schemeClr val="tx1"/>
              </a:solidFill>
              <a:round/>
              <a:headEnd/>
              <a:tailEnd/>
            </a:ln>
          </p:spPr>
        </p:cxnSp>
        <p:cxnSp>
          <p:nvCxnSpPr>
            <p:cNvPr id="12312" name="Straight Arrow Connector 29"/>
            <p:cNvCxnSpPr>
              <a:cxnSpLocks noChangeShapeType="1"/>
              <a:stCxn id="12309" idx="3"/>
              <a:endCxn id="12308" idx="7"/>
            </p:cNvCxnSpPr>
            <p:nvPr/>
          </p:nvCxnSpPr>
          <p:spPr bwMode="auto">
            <a:xfrm flipH="1">
              <a:off x="3955894" y="3251665"/>
              <a:ext cx="663950" cy="651475"/>
            </a:xfrm>
            <a:prstGeom prst="straightConnector1">
              <a:avLst/>
            </a:prstGeom>
            <a:noFill/>
            <a:ln w="28575" algn="ctr">
              <a:solidFill>
                <a:schemeClr val="tx1"/>
              </a:solidFill>
              <a:round/>
              <a:headEnd/>
              <a:tailEnd/>
            </a:ln>
          </p:spPr>
        </p:cxnSp>
      </p:grpSp>
      <p:pic>
        <p:nvPicPr>
          <p:cNvPr id="36" name="Picture 35" descr="TP_tmp"/>
          <p:cNvPicPr>
            <a:picLocks noChangeAspect="1"/>
          </p:cNvPicPr>
          <p:nvPr>
            <p:custDataLst>
              <p:tags r:id="rId1"/>
            </p:custDataLst>
          </p:nvPr>
        </p:nvPicPr>
        <p:blipFill>
          <a:blip r:embed="rId9" cstate="print">
            <a:clrChange>
              <a:clrFrom>
                <a:srgbClr val="FFFFFF"/>
              </a:clrFrom>
              <a:clrTo>
                <a:srgbClr val="FFFFFF">
                  <a:alpha val="0"/>
                </a:srgbClr>
              </a:clrTo>
            </a:clrChange>
          </a:blip>
          <a:srcRect/>
          <a:stretch>
            <a:fillRect/>
          </a:stretch>
        </p:blipFill>
        <p:spPr bwMode="auto">
          <a:xfrm>
            <a:off x="4356100" y="3716338"/>
            <a:ext cx="630238" cy="452437"/>
          </a:xfrm>
          <a:prstGeom prst="rect">
            <a:avLst/>
          </a:prstGeom>
          <a:noFill/>
          <a:ln w="9525">
            <a:noFill/>
            <a:miter lim="800000"/>
            <a:headEnd/>
            <a:tailEnd/>
          </a:ln>
        </p:spPr>
      </p:pic>
      <p:pic>
        <p:nvPicPr>
          <p:cNvPr id="28" name="Picture 27" descr="TP_tmp"/>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468313" y="3429000"/>
            <a:ext cx="361950" cy="200025"/>
          </a:xfrm>
          <a:prstGeom prst="rect">
            <a:avLst/>
          </a:prstGeom>
          <a:noFill/>
          <a:ln w="9525">
            <a:noFill/>
            <a:miter lim="800000"/>
            <a:headEnd/>
            <a:tailEnd/>
          </a:ln>
        </p:spPr>
      </p:pic>
      <p:cxnSp>
        <p:nvCxnSpPr>
          <p:cNvPr id="32" name="Straight Arrow Connector 29"/>
          <p:cNvCxnSpPr>
            <a:cxnSpLocks noChangeShapeType="1"/>
          </p:cNvCxnSpPr>
          <p:nvPr/>
        </p:nvCxnSpPr>
        <p:spPr bwMode="auto">
          <a:xfrm flipH="1">
            <a:off x="3955894" y="3251665"/>
            <a:ext cx="663575" cy="652463"/>
          </a:xfrm>
          <a:prstGeom prst="straightConnector1">
            <a:avLst/>
          </a:prstGeom>
          <a:noFill/>
          <a:ln w="76200" algn="ctr">
            <a:solidFill>
              <a:schemeClr val="tx1"/>
            </a:solidFill>
            <a:round/>
            <a:headEnd/>
            <a:tailEnd/>
          </a:ln>
        </p:spPr>
      </p:cxnSp>
      <p:pic>
        <p:nvPicPr>
          <p:cNvPr id="35" name="Picture 34" descr="TP_tmp"/>
          <p:cNvPicPr>
            <a:picLocks noChangeAspect="1"/>
          </p:cNvPicPr>
          <p:nvPr>
            <p:custDataLst>
              <p:tags r:id="rId3"/>
            </p:custDataLst>
          </p:nvPr>
        </p:nvPicPr>
        <p:blipFill>
          <a:blip r:embed="rId11" cstate="print">
            <a:clrChange>
              <a:clrFrom>
                <a:srgbClr val="FFFFFF"/>
              </a:clrFrom>
              <a:clrTo>
                <a:srgbClr val="FFFFFF">
                  <a:alpha val="0"/>
                </a:srgbClr>
              </a:clrTo>
            </a:clrChange>
          </a:blip>
          <a:srcRect/>
          <a:stretch>
            <a:fillRect/>
          </a:stretch>
        </p:blipFill>
        <p:spPr bwMode="auto">
          <a:xfrm>
            <a:off x="561975" y="5140325"/>
            <a:ext cx="3114675" cy="779463"/>
          </a:xfrm>
          <a:prstGeom prst="rect">
            <a:avLst/>
          </a:prstGeom>
          <a:noFill/>
          <a:ln w="9525">
            <a:noFill/>
            <a:miter lim="800000"/>
            <a:headEnd/>
            <a:tailEnd/>
          </a:ln>
        </p:spPr>
      </p:pic>
      <p:pic>
        <p:nvPicPr>
          <p:cNvPr id="41" name="Picture 40" descr="TP_tmp"/>
          <p:cNvPicPr>
            <a:picLocks noChangeAspect="1"/>
          </p:cNvPicPr>
          <p:nvPr>
            <p:custDataLst>
              <p:tags r:id="rId4"/>
            </p:custDataLst>
          </p:nvPr>
        </p:nvPicPr>
        <p:blipFill>
          <a:blip r:embed="rId12" cstate="print">
            <a:clrChange>
              <a:clrFrom>
                <a:srgbClr val="FFFFFF"/>
              </a:clrFrom>
              <a:clrTo>
                <a:srgbClr val="FFFFFF">
                  <a:alpha val="0"/>
                </a:srgbClr>
              </a:clrTo>
            </a:clrChange>
          </a:blip>
          <a:srcRect/>
          <a:stretch>
            <a:fillRect/>
          </a:stretch>
        </p:blipFill>
        <p:spPr bwMode="auto">
          <a:xfrm>
            <a:off x="5075238" y="3725863"/>
            <a:ext cx="3889375" cy="468312"/>
          </a:xfrm>
          <a:prstGeom prst="rect">
            <a:avLst/>
          </a:prstGeom>
          <a:noFill/>
          <a:ln w="9525">
            <a:noFill/>
            <a:miter lim="800000"/>
            <a:headEnd/>
            <a:tailEnd/>
          </a:ln>
        </p:spPr>
      </p:pic>
      <p:pic>
        <p:nvPicPr>
          <p:cNvPr id="29" name="Picture 28" descr="TP_tmp"/>
          <p:cNvPicPr>
            <a:picLocks noChangeAspect="1"/>
          </p:cNvPicPr>
          <p:nvPr>
            <p:custDataLst>
              <p:tags r:id="rId5"/>
            </p:custDataLst>
          </p:nvPr>
        </p:nvPicPr>
        <p:blipFill>
          <a:blip r:embed="rId13" cstate="print">
            <a:clrChange>
              <a:clrFrom>
                <a:srgbClr val="FFFFFF"/>
              </a:clrFrom>
              <a:clrTo>
                <a:srgbClr val="FFFFFF">
                  <a:alpha val="0"/>
                </a:srgbClr>
              </a:clrTo>
            </a:clrChange>
          </a:blip>
          <a:srcRect/>
          <a:stretch>
            <a:fillRect/>
          </a:stretch>
        </p:blipFill>
        <p:spPr bwMode="auto">
          <a:xfrm>
            <a:off x="958850" y="3322638"/>
            <a:ext cx="2533650" cy="441325"/>
          </a:xfrm>
          <a:prstGeom prst="rect">
            <a:avLst/>
          </a:prstGeom>
          <a:noFill/>
          <a:ln w="9525">
            <a:noFill/>
            <a:miter lim="800000"/>
            <a:headEnd/>
            <a:tailEnd/>
          </a:ln>
        </p:spPr>
      </p:pic>
      <p:sp>
        <p:nvSpPr>
          <p:cNvPr id="25" name="Rectangle 24"/>
          <p:cNvSpPr/>
          <p:nvPr/>
        </p:nvSpPr>
        <p:spPr>
          <a:xfrm>
            <a:off x="5947772" y="668313"/>
            <a:ext cx="3224024" cy="369332"/>
          </a:xfrm>
          <a:prstGeom prst="rect">
            <a:avLst/>
          </a:prstGeom>
        </p:spPr>
        <p:txBody>
          <a:bodyPr wrap="none">
            <a:spAutoFit/>
          </a:bodyPr>
          <a:lstStyle/>
          <a:p>
            <a:r>
              <a:rPr lang="en-US" altLang="ko-KR" dirty="0" smtClean="0">
                <a:ea typeface="굴림" charset="-127"/>
              </a:rPr>
              <a:t>Bradley-Terry-Luce model `52</a:t>
            </a:r>
            <a:endParaRPr lang="ko-KR" altLang="en-US" dirty="0"/>
          </a:p>
        </p:txBody>
      </p:sp>
      <p:cxnSp>
        <p:nvCxnSpPr>
          <p:cNvPr id="34" name="직선 화살표 연결선 42"/>
          <p:cNvCxnSpPr/>
          <p:nvPr/>
        </p:nvCxnSpPr>
        <p:spPr bwMode="auto">
          <a:xfrm>
            <a:off x="1406371" y="3140968"/>
            <a:ext cx="8145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Slide Number Placeholder 3"/>
          <p:cNvSpPr>
            <a:spLocks noGrp="1"/>
          </p:cNvSpPr>
          <p:nvPr>
            <p:ph type="sldNum" sz="quarter" idx="10"/>
          </p:nvPr>
        </p:nvSpPr>
        <p:spPr>
          <a:xfrm>
            <a:off x="6788150" y="6426200"/>
            <a:ext cx="2133600" cy="242888"/>
          </a:xfrm>
          <a:noFill/>
        </p:spPr>
        <p:txBody>
          <a:bodyPr/>
          <a:lstStyle/>
          <a:p>
            <a:fld id="{C609461B-8CDA-4C6E-B290-3A19DA750D29}" type="slidenum">
              <a:rPr lang="en-US" altLang="ko-KR" smtClean="0">
                <a:ea typeface="굴림" charset="-127"/>
              </a:rPr>
              <a:pPr/>
              <a:t>8</a:t>
            </a:fld>
            <a:r>
              <a:rPr lang="en-US" altLang="ko-KR" dirty="0" smtClean="0">
                <a:ea typeface="굴림" charset="-127"/>
              </a:rPr>
              <a:t>/25</a:t>
            </a:r>
            <a:endParaRPr lang="en-US" altLang="ko-KR" dirty="0" smtClean="0">
              <a:ea typeface="굴림"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sim {\sf Bern} \left( \frac{\red{w_3}}{\red{w_3} + \green{w_4}} \right) &#10;\end{align*}&#10;\end{document}&#10;"/>
  <p:tag name="FILENAME" val="TP_tmp"/>
  <p:tag name="FORMAT" val="bmp256"/>
  <p:tag name="RES" val="1200"/>
  <p:tag name="BLEND" val="0"/>
  <p:tag name="TRANSPARENT" val="1"/>
  <p:tag name="TBUG" val="0"/>
  <p:tag name="ALLOWFS" val="0"/>
  <p:tag name="ORIGWIDTH" val="100"/>
  <p:tag name="PICTUREFILESIZE" val="69663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mathbb{I} \{ \red{ \rm item \; 3} \succ \green{ \rm item \; 4} \}  &#10;\end{align*}&#10;\end{document}&#10;"/>
  <p:tag name="FILENAME" val="TP_tmp"/>
  <p:tag name="FORMAT" val="bmp256"/>
  <p:tag name="RES" val="1200"/>
  <p:tag name="BLEND" val="0"/>
  <p:tag name="TRANSPARENT" val="1"/>
  <p:tag name="TBUG" val="0"/>
  <p:tag name="ALLOWFS" val="0"/>
  <p:tag name="ORIGWIDTH" val="91"/>
  <p:tag name="PICTUREFILESIZE" val="27923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w_1, \cdots, w_n]&#10;\end{align*}&#10;\end{document}&#10;"/>
  <p:tag name="FILENAME" val="TP_tmp"/>
  <p:tag name="FORMAT" val="bmp256"/>
  <p:tag name="RES" val="1200"/>
  <p:tag name="BLEND" val="0"/>
  <p:tag name="TRANSPARENT" val="1"/>
  <p:tag name="TBUG" val="0"/>
  <p:tag name="ALLOWFS" val="0"/>
  <p:tag name="ORIGWIDTH" val="63"/>
  <p:tag name="PICTUREFILESIZE" val="1935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 \end{align*}&#10;\end{document}&#10;"/>
  <p:tag name="FILENAME" val="TP_tmp"/>
  <p:tag name="FORMAT" val="bmp256"/>
  <p:tag name="RES" val="1200"/>
  <p:tag name="BLEND" val="0"/>
  <p:tag name="TRANSPARENT" val="1"/>
  <p:tag name="TBUG" val="0"/>
  <p:tag name="ALLOWFS" val="0"/>
  <p:tag name="ORIGWIDTH" val="9"/>
  <p:tag name="PICTUREFILESIZE" val="1369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sim {\sf Bern} \left( \frac{\red{w_3}}{\red{w_3} + \green{w_4}} \right) &#10;\end{align*}&#10;\end{document}&#10;"/>
  <p:tag name="FILENAME" val="TP_tmp"/>
  <p:tag name="FORMAT" val="bmp256"/>
  <p:tag name="RES" val="1200"/>
  <p:tag name="BLEND" val="0"/>
  <p:tag name="TRANSPARENT" val="1"/>
  <p:tag name="TBUG" val="0"/>
  <p:tag name="ALLOWFS" val="0"/>
  <p:tag name="ORIGWIDTH" val="100"/>
  <p:tag name="PICTUREFILESIZE" val="69663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w_1, \cdots, w_n]&#10;\end{align*}&#10;\end{document}&#10;"/>
  <p:tag name="FILENAME" val="TP_tmp"/>
  <p:tag name="FORMAT" val="bmp256"/>
  <p:tag name="RES" val="1200"/>
  <p:tag name="BLEND" val="0"/>
  <p:tag name="TRANSPARENT" val="1"/>
  <p:tag name="TBUG" val="0"/>
  <p:tag name="ALLOWFS" val="0"/>
  <p:tag name="ORIGWIDTH" val="63"/>
  <p:tag name="PICTUREFILESIZE" val="19359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43} = 1- Y_{34}}  &#10;\end{align*}&#10;\end{document}&#10;"/>
  <p:tag name="FILENAME" val="TP_tmp"/>
  <p:tag name="FORMAT" val="bmp256"/>
  <p:tag name="RES" val="1200"/>
  <p:tag name="BLEND" val="0"/>
  <p:tag name="TRANSPARENT" val="1"/>
  <p:tag name="TBUG" val="0"/>
  <p:tag name="ALLOWFS" val="0"/>
  <p:tag name="ORIGWIDTH" val="59"/>
  <p:tag name="PICTUREFILESIZE" val="165406"/>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10;\end{align*}&#10;\end{document}&#10;"/>
  <p:tag name="FILENAME" val="TP_tmp"/>
  <p:tag name="FORMAT" val="bmp256"/>
  <p:tag name="RES" val="1200"/>
  <p:tag name="BLEND" val="0"/>
  <p:tag name="TRANSPARENT" val="1"/>
  <p:tag name="TBUG" val="0"/>
  <p:tag name="ALLOWFS" val="0"/>
  <p:tag name="ORIGWIDTH" val="14"/>
  <p:tag name="PICTUREFILESIZE" val="404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Y_{34}^{\blue{(1)}}, \cdots, Y_{34}^{\blue{(L)}} }&#10;\end{align*}&#10;\end{document}&#10;"/>
  <p:tag name="FILENAME" val="TP_tmp"/>
  <p:tag name="FORMAT" val="bmp256"/>
  <p:tag name="RES" val="1200"/>
  <p:tag name="BLEND" val="0"/>
  <p:tag name="TRANSPARENT" val="1"/>
  <p:tag name="TBUG" val="0"/>
  <p:tag name="ALLOWFS" val="0"/>
  <p:tag name="ORIGWIDTH" val="62"/>
  <p:tag name="PICTUREFILESIZE" val="24246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sim {\sf Bern} \left( \frac{\red{w_3}}{\red{w_3} + \green{w_4}} \right) &#10;\end{align*}&#10;\end{document}&#10;"/>
  <p:tag name="FILENAME" val="TP_tmp"/>
  <p:tag name="FORMAT" val="bmp256"/>
  <p:tag name="RES" val="1200"/>
  <p:tag name="BLEND" val="0"/>
  <p:tag name="TRANSPARENT" val="1"/>
  <p:tag name="TBUG" val="0"/>
  <p:tag name="ALLOWFS" val="0"/>
  <p:tag name="ORIGWIDTH" val="100"/>
  <p:tag name="PICTUREFILESIZE" val="696634"/>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10;\end{align*}&#10;\end{document}&#10;"/>
  <p:tag name="FILENAME" val="TP_tmp"/>
  <p:tag name="FORMAT" val="bmp256"/>
  <p:tag name="RES" val="1200"/>
  <p:tag name="BLEND" val="0"/>
  <p:tag name="TRANSPARENT" val="1"/>
  <p:tag name="TBUG" val="0"/>
  <p:tag name="ALLOWFS" val="0"/>
  <p:tag name="ORIGWIDTH" val="14"/>
  <p:tag name="PICTUREFILESIZE" val="40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 \end{align*}&#10;\end{document}&#10;"/>
  <p:tag name="FILENAME" val="TP_tmp"/>
  <p:tag name="FORMAT" val="bmp256"/>
  <p:tag name="RES" val="1200"/>
  <p:tag name="BLEND" val="0"/>
  <p:tag name="TRANSPARENT" val="1"/>
  <p:tag name="TBUG" val="0"/>
  <p:tag name="ALLOWFS" val="0"/>
  <p:tag name="ORIGWIDTH" val="9"/>
  <p:tag name="PICTUREFILESIZE" val="1369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w_1, \cdots, w_n]&#10;\end{align*}&#10;\end{document}&#10;"/>
  <p:tag name="FILENAME" val="TP_tmp"/>
  <p:tag name="FORMAT" val="bmp256"/>
  <p:tag name="RES" val="1200"/>
  <p:tag name="BLEND" val="0"/>
  <p:tag name="TRANSPARENT" val="1"/>
  <p:tag name="TBUG" val="0"/>
  <p:tag name="ALLOWFS" val="0"/>
  <p:tag name="ORIGWIDTH" val="63"/>
  <p:tag name="PICTUREFILESIZE" val="19359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10;\end{align*}&#10;\end{document}&#10;"/>
  <p:tag name="FILENAME" val="TP_tmp"/>
  <p:tag name="FORMAT" val="bmp256"/>
  <p:tag name="RES" val="1200"/>
  <p:tag name="BLEND" val="0"/>
  <p:tag name="TRANSPARENT" val="1"/>
  <p:tag name="TBUG" val="0"/>
  <p:tag name="ALLOWFS" val="0"/>
  <p:tag name="ORIGWIDTH" val="9"/>
  <p:tag name="PICTUREFILESIZE" val="1369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newcommand{\orange}{\textcolor[rgb]{1,0.8,0}}&#10;&#10;\begin{document}&#10;\begin{align*}&#10; Y_{12} \sim {\sf Bern} \left( \frac{{w_1}}{{w_1} + {w_2} } \right) &#10;\end{align*}&#10;\end{document}&#10;"/>
  <p:tag name="FILENAME" val="TP_tmp"/>
  <p:tag name="FORMAT" val="bmp256"/>
  <p:tag name="RES" val="1200"/>
  <p:tag name="BLEND" val="0"/>
  <p:tag name="TRANSPARENT" val="1"/>
  <p:tag name="TBUG" val="0"/>
  <p:tag name="ALLOWFS" val="0"/>
  <p:tag name="ORIGWIDTH" val="100"/>
  <p:tag name="PICTUREFILESIZE" val="69663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rm Pr} [ \{ {\rm Top-}K \} \neq \widehat{ \{ {\rm Top-}K\} }]  &#10;\end{align*}&#10;\end{document}&#10;"/>
  <p:tag name="FILENAME" val="TP_tmp"/>
  <p:tag name="FORMAT" val="bmp256"/>
  <p:tag name="RES" val="1200"/>
  <p:tag name="BLEND" val="0"/>
  <p:tag name="TRANSPARENT" val="1"/>
  <p:tag name="TBUG" val="0"/>
  <p:tag name="ALLOWFS" val="0"/>
  <p:tag name="ORIGWIDTH" val="143"/>
  <p:tag name="PICTUREFILESIZE" val="59707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inom{n}{2} p L &#10;\end{align*}&#10;\end{document}&#10;"/>
  <p:tag name="FILENAME" val="TP_tmp"/>
  <p:tag name="FORMAT" val="bmp256"/>
  <p:tag name="RES" val="1200"/>
  <p:tag name="BLEND" val="0"/>
  <p:tag name="TRANSPARENT" val="1"/>
  <p:tag name="TBUG" val="0"/>
  <p:tag name="ALLOWFS" val="0"/>
  <p:tag name="ORIGWIDTH" val="43"/>
  <p:tag name="PICTUREFILESIZE" val="30131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n,p)&#10;\end{align*}&#10;\end{document}&#10;"/>
  <p:tag name="FILENAME" val="TP_tmp"/>
  <p:tag name="FORMAT" val="bmp256"/>
  <p:tag name="RES" val="1200"/>
  <p:tag name="BLEND" val="0"/>
  <p:tag name="TRANSPARENT" val="1"/>
  <p:tag name="TBUG" val="0"/>
  <p:tag name="ALLOWFS" val="0"/>
  <p:tag name="ORIGWIDTH" val="23"/>
  <p:tag name="PICTUREFILESIZE" val="7135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n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3.xml><?xml version="1.0" encoding="utf-8"?>
<p:tagLst xmlns:a="http://schemas.openxmlformats.org/drawingml/2006/main" xmlns:r="http://schemas.openxmlformats.org/officeDocument/2006/relationships" xmlns:p="http://schemas.openxmlformats.org/presentationml/2006/main">
  <p:tag name="TIMING" val="|11|11.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Theta \left (  \frac{ n  \log n}{ \red{ \Delta_K^2  } }  \right) &#10;\end{align*}&#10;\end{document}&#10;"/>
  <p:tag name="FILENAME" val="TP_tmp"/>
  <p:tag name="FORMAT" val="bmp256"/>
  <p:tag name="RES" val="1200"/>
  <p:tag name="BLEND" val="0"/>
  <p:tag name="TRANSPARENT" val="1"/>
  <p:tag name="TBUG" val="0"/>
  <p:tag name="ALLOWFS" val="0"/>
  <p:tag name="ORIGWIDTH" val="53"/>
  <p:tag name="PICTUREFILESIZE" val="369706"/>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n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10;\end{align*}&#10;\end{document}&#10;"/>
  <p:tag name="FILENAME" val="TP_tmp"/>
  <p:tag name="FORMAT" val="bmp256"/>
  <p:tag name="RES" val="1200"/>
  <p:tag name="BLEND" val="0"/>
  <p:tag name="TRANSPARENT" val="1"/>
  <p:tag name="TBUG" val="0"/>
  <p:tag name="ALLOWFS" val="0"/>
  <p:tag name="ORIGWIDTH" val="9"/>
  <p:tag name="PICTUREFILESIZE" val="1369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hat{\boldsymbol{w}}&#10;\end{align*}&#10;\end{document}&#10;"/>
  <p:tag name="FILENAME" val="TP_tmp"/>
  <p:tag name="FORMAT" val="bmp256"/>
  <p:tag name="RES" val="1200"/>
  <p:tag name="BLEND" val="0"/>
  <p:tag name="TRANSPARENT" val="1"/>
  <p:tag name="TBUG" val="0"/>
  <p:tag name="ALLOWFS" val="0"/>
  <p:tag name="ORIGWIDTH" val="9"/>
  <p:tag name="PICTUREFILESIZE" val="21294"/>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10;\end{align*}&#10;\end{document}&#10;"/>
  <p:tag name="FILENAME" val="TP_tmp"/>
  <p:tag name="FORMAT" val="bmp256"/>
  <p:tag name="RES" val="1200"/>
  <p:tag name="BLEND" val="0"/>
  <p:tag name="TRANSPARENT" val="1"/>
  <p:tag name="TBUG" val="0"/>
  <p:tag name="ALLOWFS" val="0"/>
  <p:tag name="ORIGWIDTH" val="9"/>
  <p:tag name="PICTUREFILESIZE" val="13694"/>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10;\end{align*}&#10;\end{document}&#10;"/>
  <p:tag name="FILENAME" val="TP_tmp"/>
  <p:tag name="FORMAT" val="bmp256"/>
  <p:tag name="RES" val="1200"/>
  <p:tag name="BLEND" val="0"/>
  <p:tag name="TRANSPARENT" val="1"/>
  <p:tag name="TBUG" val="0"/>
  <p:tag name="ALLOWFS" val="0"/>
  <p:tag name="ORIGWIDTH" val="9"/>
  <p:tag name="PICTUREFILESIZE" val="1369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hat{\boldsymbol{w}}&#10;\end{align*}&#10;\end{document}&#10;"/>
  <p:tag name="FILENAME" val="TP_tmp"/>
  <p:tag name="FORMAT" val="bmp256"/>
  <p:tag name="RES" val="1200"/>
  <p:tag name="BLEND" val="0"/>
  <p:tag name="TRANSPARENT" val="1"/>
  <p:tag name="TBUG" val="0"/>
  <p:tag name="ALLOWFS" val="0"/>
  <p:tag name="ORIGWIDTH" val="9"/>
  <p:tag name="PICTUREFILESIZE" val="21294"/>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10;\end{align*}&#10;\end{document}&#10;"/>
  <p:tag name="FILENAME" val="TP_tmp"/>
  <p:tag name="FORMAT" val="bmp256"/>
  <p:tag name="RES" val="1200"/>
  <p:tag name="BLEND" val="0"/>
  <p:tag name="TRANSPARENT" val="1"/>
  <p:tag name="TBUG" val="0"/>
  <p:tag name="ALLOWFS" val="0"/>
  <p:tag name="ORIGWIDTH" val="9"/>
  <p:tag name="PICTUREFILESIZE" val="1369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hat{\boldsymbol{w}}^{{(0)}}&#10;\end{align*}&#10;\end{document}&#10;"/>
  <p:tag name="FILENAME" val="TP_tmp"/>
  <p:tag name="FORMAT" val="bmp256"/>
  <p:tag name="RES" val="1200"/>
  <p:tag name="BLEND" val="0"/>
  <p:tag name="TRANSPARENT" val="1"/>
  <p:tag name="TBUG" val="0"/>
  <p:tag name="ALLOWFS" val="0"/>
  <p:tag name="ORIGWIDTH" val="18"/>
  <p:tag name="PICTUREFILESIZE" val="55978"/>
</p:tagLst>
</file>

<file path=ppt/tags/tag4.xml><?xml version="1.0" encoding="utf-8"?>
<p:tagLst xmlns:a="http://schemas.openxmlformats.org/drawingml/2006/main" xmlns:r="http://schemas.openxmlformats.org/officeDocument/2006/relationships" xmlns:p="http://schemas.openxmlformats.org/presentationml/2006/main">
  <p:tag name="TIMING" val="|13.9|3.3|15.5"/>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min } || \hat{\boldsymbol{w}}^{(0)} - {\boldsymbol{w} } ||_2&#10;\end{align*}&#10;\end{document}&#10;"/>
  <p:tag name="FILENAME" val="TP_tmp"/>
  <p:tag name="FORMAT" val="bmp256"/>
  <p:tag name="RES" val="1200"/>
  <p:tag name="BLEND" val="0"/>
  <p:tag name="TRANSPARENT" val="1"/>
  <p:tag name="TBUG" val="0"/>
  <p:tag name="ALLOWFS" val="0"/>
  <p:tag name="ORIGWIDTH" val="72"/>
  <p:tag name="PICTUREFILESIZE" val="280678"/>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red{ \hat{\boldsymbol{w}}^{(0)} }  \rightarrow &#10;\end{align*}&#10;\end{document}&#10;"/>
  <p:tag name="FILENAME" val="TP_tmp"/>
  <p:tag name="FORMAT" val="bmp256"/>
  <p:tag name="RES" val="1200"/>
  <p:tag name="BLEND" val="0"/>
  <p:tag name="TRANSPARENT" val="1"/>
  <p:tag name="TBUG" val="0"/>
  <p:tag name="ALLOWFS" val="0"/>
  <p:tag name="ORIGWIDTH" val="33"/>
  <p:tag name="PICTUREFILESIZE" val="10209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min } || \hat{\boldsymbol{w}}^{(0)} - \boldsymbol{w} ||_2&#10;\end{align*}&#10;\end{document}&#10;"/>
  <p:tag name="FILENAME" val="TP_tmp"/>
  <p:tag name="FORMAT" val="bmp256"/>
  <p:tag name="RES" val="1200"/>
  <p:tag name="BLEND" val="0"/>
  <p:tag name="TRANSPARENT" val="1"/>
  <p:tag name="TBUG" val="0"/>
  <p:tag name="ALLOWFS" val="0"/>
  <p:tag name="ORIGWIDTH" val="72"/>
  <p:tag name="PICTUREFILESIZE" val="280678"/>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green{ \hat{\boldsymbol{w}}^{(0)} }  \rightarrow &#10;\end{align*}&#10;\end{document}&#10;"/>
  <p:tag name="FILENAME" val="TP_tmp"/>
  <p:tag name="FORMAT" val="bmp256"/>
  <p:tag name="RES" val="1200"/>
  <p:tag name="BLEND" val="0"/>
  <p:tag name="TRANSPARENT" val="1"/>
  <p:tag name="TBUG" val="0"/>
  <p:tag name="ALLOWFS" val="0"/>
  <p:tag name="ORIGWIDTH" val="33"/>
  <p:tag name="PICTUREFILESIZE" val="102094"/>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red{ \hat{\boldsymbol{w}}^{(0)} } &#10;\end{align*}&#10;\end{document}&#10;"/>
  <p:tag name="FILENAME" val="TP_tmp"/>
  <p:tag name="FORMAT" val="bmp256"/>
  <p:tag name="RES" val="1200"/>
  <p:tag name="BLEND" val="0"/>
  <p:tag name="TRANSPARENT" val="1"/>
  <p:tag name="TBUG" val="0"/>
  <p:tag name="ALLOWFS" val="0"/>
  <p:tag name="ORIGWIDTH" val="18"/>
  <p:tag name="PICTUREFILESIZE" val="5597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blue{ {\boldsymbol{w}} } &#10;\end{align*}&#10;\end{document}&#10;"/>
  <p:tag name="FILENAME" val="TP_tmp"/>
  <p:tag name="FORMAT" val="bmp256"/>
  <p:tag name="RES" val="1200"/>
  <p:tag name="BLEND" val="0"/>
  <p:tag name="TRANSPARENT" val="1"/>
  <p:tag name="TBUG" val="0"/>
  <p:tag name="ALLOWFS" val="0"/>
  <p:tag name="ORIGWIDTH" val="9"/>
  <p:tag name="PICTUREFILESIZE" val="1369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green{ \hat{\boldsymbol{w}}^{(0)} } &#10;\end{align*}&#10;\end{document}&#10;"/>
  <p:tag name="FILENAME" val="TP_tmp"/>
  <p:tag name="FORMAT" val="bmp256"/>
  <p:tag name="RES" val="1200"/>
  <p:tag name="BLEND" val="0"/>
  <p:tag name="TRANSPARENT" val="1"/>
  <p:tag name="TBUG" val="0"/>
  <p:tag name="ALLOWFS" val="0"/>
  <p:tag name="ORIGWIDTH" val="18"/>
  <p:tag name="PICTUREFILESIZE" val="5597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 \red{ \hat{\boldsymbol{w}}^{(0)} } - \blue{ \boldsymbol{w}} ||_2 = &#10;|| \green{ \hat{\boldsymbol{w}}^{(0)}   } - \blue{ \boldsymbol{w}} ||_2&#10;\end{align*}&#10;\end{document}&#10;"/>
  <p:tag name="FILENAME" val="TP_tmp"/>
  <p:tag name="FORMAT" val="bmp256"/>
  <p:tag name="RES" val="1200"/>
  <p:tag name="BLEND" val="0"/>
  <p:tag name="TRANSPARENT" val="1"/>
  <p:tag name="TBUG" val="0"/>
  <p:tag name="ALLOWFS" val="0"/>
  <p:tag name="ORIGWIDTH" val="123"/>
  <p:tag name="PICTUREFILESIZE" val="4791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red{i} &#10;\end{align*}&#10;\end{document}&#10;"/>
  <p:tag name="FILENAME" val="TP_tmp"/>
  <p:tag name="FORMAT" val="bmp256"/>
  <p:tag name="RES" val="1200"/>
  <p:tag name="BLEND" val="0"/>
  <p:tag name="TRANSPARENT" val="1"/>
  <p:tag name="TBUG" val="0"/>
  <p:tag name="ALLOWFS" val="0"/>
  <p:tag name="ORIGWIDTH" val="3"/>
  <p:tag name="PICTUREFILESIZE" val="7162"/>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blue{ {\boldsymbol{w}} } &#10;\end{align*}&#10;\end{document}&#10;"/>
  <p:tag name="FILENAME" val="TP_tmp"/>
  <p:tag name="FORMAT" val="bmp256"/>
  <p:tag name="RES" val="1200"/>
  <p:tag name="BLEND" val="0"/>
  <p:tag name="TRANSPARENT" val="1"/>
  <p:tag name="TBUG" val="0"/>
  <p:tag name="ALLOWFS" val="0"/>
  <p:tag name="ORIGWIDTH" val="9"/>
  <p:tag name="PICTUREFILESIZE" val="13694"/>
</p:tagLst>
</file>

<file path=ppt/tags/tag5.xml><?xml version="1.0" encoding="utf-8"?>
<p:tagLst xmlns:a="http://schemas.openxmlformats.org/drawingml/2006/main" xmlns:r="http://schemas.openxmlformats.org/officeDocument/2006/relationships" xmlns:p="http://schemas.openxmlformats.org/presentationml/2006/main">
  <p:tag name="TIMING" val="|32.5|9.7|3.8|14.5|18.8|19.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urple{ \hat{w}_{i}^{\sf mle} } &#10;\end{align*}&#10;\end{document}&#10;"/>
  <p:tag name="FILENAME" val="TP_tmp"/>
  <p:tag name="FORMAT" val="bmp256"/>
  <p:tag name="RES" val="1200"/>
  <p:tag name="BLEND" val="0"/>
  <p:tag name="TRANSPARENT" val="1"/>
  <p:tag name="TBUG" val="0"/>
  <p:tag name="ALLOWFS" val="0"/>
  <p:tag name="ORIGWIDTH" val="19"/>
  <p:tag name="PICTUREFILESIZE" val="7051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red{ \hat{\boldsymbol{w}}^{(0)} } &#10;\end{align*}&#10;\end{document}&#10;"/>
  <p:tag name="FILENAME" val="TP_tmp"/>
  <p:tag name="FORMAT" val="bmp256"/>
  <p:tag name="RES" val="1200"/>
  <p:tag name="BLEND" val="0"/>
  <p:tag name="TRANSPARENT" val="1"/>
  <p:tag name="TBUG" val="0"/>
  <p:tag name="ALLOWFS" val="0"/>
  <p:tag name="ORIGWIDTH" val="18"/>
  <p:tag name="PICTUREFILESIZE" val="5597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rightarrow \red{ \hat{w}_{i}^{(1)} } &#10;\end{align*}&#10;\end{document}&#10;"/>
  <p:tag name="FILENAME" val="TP_tmp"/>
  <p:tag name="FORMAT" val="bmp256"/>
  <p:tag name="RES" val="1200"/>
  <p:tag name="BLEND" val="0"/>
  <p:tag name="TRANSPARENT" val="1"/>
  <p:tag name="TBUG" val="0"/>
  <p:tag name="ALLOWFS" val="0"/>
  <p:tag name="ORIGWIDTH" val="30"/>
  <p:tag name="PICTUREFILESIZE" val="11757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gt;}&#10;\end{align*}&#10;\end{document}&#10;"/>
  <p:tag name="FILENAME" val="TP_tmp"/>
  <p:tag name="FORMAT" val="bmp256"/>
  <p:tag name="RES" val="1200"/>
  <p:tag name="BLEND" val="0"/>
  <p:tag name="TRANSPARENT" val="1"/>
  <p:tag name="TBUG" val="0"/>
  <p:tag name="ALLOWFS" val="0"/>
  <p:tag name="ORIGWIDTH" val="7"/>
  <p:tag name="PICTUREFILESIZE" val="15118"/>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d&#10;\end{align*}&#10;\end{document}&#10;"/>
  <p:tag name="FILENAME" val="TP_tmp"/>
  <p:tag name="FORMAT" val="bmp256"/>
  <p:tag name="RES" val="1200"/>
  <p:tag name="BLEND" val="0"/>
  <p:tag name="TRANSPARENT" val="1"/>
  <p:tag name="TBUG" val="0"/>
  <p:tag name="ALLOWFS" val="0"/>
  <p:tag name="ORIGWIDTH" val="6"/>
  <p:tag name="PICTUREFILESIZE" val="1437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red{i} &#10;\end{align*}&#10;\end{document}&#10;"/>
  <p:tag name="FILENAME" val="TP_tmp"/>
  <p:tag name="FORMAT" val="bmp256"/>
  <p:tag name="RES" val="1200"/>
  <p:tag name="BLEND" val="0"/>
  <p:tag name="TRANSPARENT" val="1"/>
  <p:tag name="TBUG" val="0"/>
  <p:tag name="ALLOWFS" val="0"/>
  <p:tag name="ORIGWIDTH" val="3"/>
  <p:tag name="PICTUREFILESIZE" val="716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red{ \hat{\boldsymbol{w}}^{(1)} } &#10;\end{align*}&#10;\end{document}&#10;"/>
  <p:tag name="FILENAME" val="TP_tmp"/>
  <p:tag name="FORMAT" val="bmp256"/>
  <p:tag name="RES" val="1200"/>
  <p:tag name="BLEND" val="0"/>
  <p:tag name="TRANSPARENT" val="1"/>
  <p:tag name="TBUG" val="0"/>
  <p:tag name="ALLOWFS" val="0"/>
  <p:tag name="ORIGWIDTH" val="18"/>
  <p:tag name="PICTUREFILESIZE" val="5597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blue{ {\boldsymbol{w}} } &#10;\end{align*}&#10;\end{document}&#10;"/>
  <p:tag name="FILENAME" val="TP_tmp"/>
  <p:tag name="FORMAT" val="bmp256"/>
  <p:tag name="RES" val="1200"/>
  <p:tag name="BLEND" val="0"/>
  <p:tag name="TRANSPARENT" val="1"/>
  <p:tag name="TBUG" val="0"/>
  <p:tag name="ALLOWFS" val="0"/>
  <p:tag name="ORIGWIDTH" val="9"/>
  <p:tag name="PICTUREFILESIZE" val="13694"/>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red{ \hat{\boldsymbol{w}}^{(2)} } &#10;\end{align*}&#10;\end{document}&#10;"/>
  <p:tag name="FILENAME" val="TP_tmp"/>
  <p:tag name="FORMAT" val="bmp256"/>
  <p:tag name="RES" val="1200"/>
  <p:tag name="BLEND" val="0"/>
  <p:tag name="TRANSPARENT" val="1"/>
  <p:tag name="TBUG" val="0"/>
  <p:tag name="ALLOWFS" val="0"/>
  <p:tag name="ORIGWIDTH" val="18"/>
  <p:tag name="PICTUREFILESIZE" val="55978"/>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urple{ \hat{w}_{i}^{\sf mle} } &#10;\end{align*}&#10;\end{document}&#10;"/>
  <p:tag name="FILENAME" val="TP_tmp"/>
  <p:tag name="FORMAT" val="bmp256"/>
  <p:tag name="RES" val="1200"/>
  <p:tag name="BLEND" val="0"/>
  <p:tag name="TRANSPARENT" val="1"/>
  <p:tag name="TBUG" val="0"/>
  <p:tag name="ALLOWFS" val="0"/>
  <p:tag name="ORIGWIDTH" val="19"/>
  <p:tag name="PICTUREFILESIZE" val="70518"/>
</p:tagLst>
</file>

<file path=ppt/tags/tag6.xml><?xml version="1.0" encoding="utf-8"?>
<p:tagLst xmlns:a="http://schemas.openxmlformats.org/drawingml/2006/main" xmlns:r="http://schemas.openxmlformats.org/officeDocument/2006/relationships" xmlns:p="http://schemas.openxmlformats.org/presentationml/2006/main">
  <p:tag name="TIMING" val="|16.6|9.1|4|8.6|0.2|12"/>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gt;}&#10;\end{align*}&#10;\end{document}&#10;"/>
  <p:tag name="FILENAME" val="TP_tmp"/>
  <p:tag name="FORMAT" val="bmp256"/>
  <p:tag name="RES" val="1200"/>
  <p:tag name="BLEND" val="0"/>
  <p:tag name="TRANSPARENT" val="1"/>
  <p:tag name="TBUG" val="0"/>
  <p:tag name="ALLOWFS" val="0"/>
  <p:tag name="ORIGWIDTH" val="7"/>
  <p:tag name="PICTUREFILESIZE" val="1511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d&#10;\end{align*}&#10;\end{document}&#10;"/>
  <p:tag name="FILENAME" val="TP_tmp"/>
  <p:tag name="FORMAT" val="bmp256"/>
  <p:tag name="RES" val="1200"/>
  <p:tag name="BLEND" val="0"/>
  <p:tag name="TRANSPARENT" val="1"/>
  <p:tag name="TBUG" val="0"/>
  <p:tag name="ALLOWFS" val="0"/>
  <p:tag name="ORIGWIDTH" val="6"/>
  <p:tag name="PICTUREFILESIZE" val="14378"/>
</p:tagLst>
</file>

<file path=ppt/tags/tag62.xml><?xml version="1.0" encoding="utf-8"?>
<p:tagLst xmlns:a="http://schemas.openxmlformats.org/drawingml/2006/main" xmlns:r="http://schemas.openxmlformats.org/officeDocument/2006/relationships" xmlns:p="http://schemas.openxmlformats.org/presentationml/2006/main">
  <p:tag name="TIMING" val="|11.5|12"/>
</p:tagLst>
</file>

<file path=ppt/tags/tag63.xml><?xml version="1.0" encoding="utf-8"?>
<p:tagLst xmlns:a="http://schemas.openxmlformats.org/drawingml/2006/main" xmlns:r="http://schemas.openxmlformats.org/officeDocument/2006/relationships" xmlns:p="http://schemas.openxmlformats.org/presentationml/2006/main">
  <p:tag name="TIMING" val="|18.2|37.4|15.3|15.9|2.8|5.9"/>
</p:tagLst>
</file>

<file path=ppt/tags/tag64.xml><?xml version="1.0" encoding="utf-8"?>
<p:tagLst xmlns:a="http://schemas.openxmlformats.org/drawingml/2006/main" xmlns:r="http://schemas.openxmlformats.org/officeDocument/2006/relationships" xmlns:p="http://schemas.openxmlformats.org/presentationml/2006/main">
  <p:tag name="TIMING" val="|7.9|18.2|37.4"/>
</p:tagLst>
</file>

<file path=ppt/tags/tag65.xml><?xml version="1.0" encoding="utf-8"?>
<p:tagLst xmlns:a="http://schemas.openxmlformats.org/drawingml/2006/main" xmlns:r="http://schemas.openxmlformats.org/officeDocument/2006/relationships" xmlns:p="http://schemas.openxmlformats.org/presentationml/2006/main">
  <p:tag name="TIMING" val="|36.3|4.5|19.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succ&#10;\end{align*}&#10;\end{document}&#10;"/>
  <p:tag name="FILENAME" val="TP_tmp"/>
  <p:tag name="FORMAT" val="bmp256"/>
  <p:tag name="RES" val="1200"/>
  <p:tag name="BLEND" val="0"/>
  <p:tag name="TRANSPARENT" val="1"/>
  <p:tag name="TBUG" val="0"/>
  <p:tag name="ALLOWFS" val="0"/>
  <p:tag name="ORIGWIDTH" val="7"/>
  <p:tag name="PICTUREFILESIZE" val="15118"/>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succ&#10;\end{align*}&#10;\end{document}&#10;"/>
  <p:tag name="FILENAME" val="TP_tmp"/>
  <p:tag name="FORMAT" val="bmp256"/>
  <p:tag name="RES" val="1200"/>
  <p:tag name="BLEND" val="0"/>
  <p:tag name="TRANSPARENT" val="1"/>
  <p:tag name="TBUG" val="0"/>
  <p:tag name="ALLOWFS" val="0"/>
  <p:tag name="ORIGWIDTH" val="7"/>
  <p:tag name="PICTUREFILESIZE" val="15118"/>
</p:tagLst>
</file>

<file path=ppt/tags/tag68.xml><?xml version="1.0" encoding="utf-8"?>
<p:tagLst xmlns:a="http://schemas.openxmlformats.org/drawingml/2006/main" xmlns:r="http://schemas.openxmlformats.org/officeDocument/2006/relationships" xmlns:p="http://schemas.openxmlformats.org/presentationml/2006/main">
  <p:tag name="TIMING" val="|18.5|4.3|9.8|9.9|16.3|14.8|23.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Theta \left (  \frac{ n  \log n}{ \red{ \Delta_K^2  } }  \right) &#10;\end{align*}&#10;\end{document}&#10;"/>
  <p:tag name="FILENAME" val="TP_tmp"/>
  <p:tag name="FORMAT" val="bmp256"/>
  <p:tag name="RES" val="1200"/>
  <p:tag name="BLEND" val="0"/>
  <p:tag name="TRANSPARENT" val="1"/>
  <p:tag name="TBUG" val="0"/>
  <p:tag name="ALLOWFS" val="0"/>
  <p:tag name="ORIGWIDTH" val="53"/>
  <p:tag name="PICTUREFILESIZE" val="369706"/>
</p:tagLst>
</file>

<file path=ppt/tags/tag7.xml><?xml version="1.0" encoding="utf-8"?>
<p:tagLst xmlns:a="http://schemas.openxmlformats.org/drawingml/2006/main" xmlns:r="http://schemas.openxmlformats.org/officeDocument/2006/relationships" xmlns:p="http://schemas.openxmlformats.org/presentationml/2006/main">
  <p:tag name="TIMING" val="|40.1|0.6|4.9|6.5|30.9|13.1"/>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P_e \nrightarrow 0 &#10;\end{align*}&#10;\end{document}&#10;"/>
  <p:tag name="FILENAME" val="TP_tmp"/>
  <p:tag name="FORMAT" val="bmp256"/>
  <p:tag name="RES" val="1200"/>
  <p:tag name="BLEND" val="0"/>
  <p:tag name="TRANSPARENT" val="1"/>
  <p:tag name="TBUG" val="0"/>
  <p:tag name="ALLOWFS" val="0"/>
  <p:tag name="ORIGWIDTH" val="31"/>
  <p:tag name="PICTUREFILESIZE" val="87918"/>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n^2 p L = \Theta \left(   \frac{n \log n}{ \Delta_K^2} \right)      &#10;\end{align*}&#10;\end{document}&#10;"/>
  <p:tag name="FILENAME" val="TP_tmp"/>
  <p:tag name="FORMAT" val="bmp256"/>
  <p:tag name="RES" val="1200"/>
  <p:tag name="BLEND" val="0"/>
  <p:tag name="TRANSPARENT" val="1"/>
  <p:tag name="TBUG" val="0"/>
  <p:tag name="ALLOWFS" val="0"/>
  <p:tag name="ORIGWIDTH" val="89"/>
  <p:tag name="PICTUREFILESIZE" val="619906"/>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K&#10;\end{align*}&#10;\end{document}&#10;"/>
  <p:tag name="FILENAME" val="TP_tmp"/>
  <p:tag name="FORMAT" val="bmp256"/>
  <p:tag name="RES" val="1200"/>
  <p:tag name="BLEND" val="0"/>
  <p:tag name="TRANSPARENT" val="1"/>
  <p:tag name="TBUG" val="0"/>
  <p:tag name="ALLOWFS" val="0"/>
  <p:tag name="ORIGWIDTH" val="9"/>
  <p:tag name="PICTUREFILESIZE" val="21294"/>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K+1&#10;\end{align*}&#10;\end{document}&#10;"/>
  <p:tag name="FILENAME" val="TP_tmp"/>
  <p:tag name="FORMAT" val="bmp256"/>
  <p:tag name="RES" val="1200"/>
  <p:tag name="BLEND" val="0"/>
  <p:tag name="TRANSPARENT" val="1"/>
  <p:tag name="TBUG" val="0"/>
  <p:tag name="ALLOWFS" val="0"/>
  <p:tag name="ORIGWIDTH" val="26"/>
  <p:tag name="PICTUREFILESIZE" val="66478"/>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n^2 p L = \Theta \left(   \frac{n \log n}{ \Delta_{K-1}^2} \right)      &#10;\end{align*}&#10;\end{document}&#10;"/>
  <p:tag name="FILENAME" val="TP_tmp"/>
  <p:tag name="FORMAT" val="bmp256"/>
  <p:tag name="RES" val="1200"/>
  <p:tag name="BLEND" val="0"/>
  <p:tag name="TRANSPARENT" val="1"/>
  <p:tag name="TBUG" val="0"/>
  <p:tag name="ALLOWFS" val="0"/>
  <p:tag name="ORIGWIDTH" val="89"/>
  <p:tag name="PICTUREFILESIZE" val="619906"/>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n^2 p L = \Theta \left(   \frac{n \log n}{ \Delta_{1}^2} \right)      &#10;\end{align*}&#10;\end{document}&#10;"/>
  <p:tag name="FILENAME" val="TP_tmp"/>
  <p:tag name="FORMAT" val="bmp256"/>
  <p:tag name="RES" val="1200"/>
  <p:tag name="BLEND" val="0"/>
  <p:tag name="TRANSPARENT" val="1"/>
  <p:tag name="TBUG" val="0"/>
  <p:tag name="ALLOWFS" val="0"/>
  <p:tag name="ORIGWIDTH" val="89"/>
  <p:tag name="PICTUREFILESIZE" val="61990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vdots&#10;\end{align*}&#10;\end{document}&#10;"/>
  <p:tag name="FILENAME" val="TP_tmp"/>
  <p:tag name="FORMAT" val="bmp256"/>
  <p:tag name="RES" val="1200"/>
  <p:tag name="BLEND" val="0"/>
  <p:tag name="TRANSPARENT" val="1"/>
  <p:tag name="TBUG" val="0"/>
  <p:tag name="ALLOWFS" val="0"/>
  <p:tag name="ORIGWIDTH" val="3"/>
  <p:tag name="PICTUREFILESIZE" val="9762"/>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K&#10;\end{align*}&#10;\end{document}&#10;"/>
  <p:tag name="FILENAME" val="TP_tmp"/>
  <p:tag name="FORMAT" val="bmp256"/>
  <p:tag name="RES" val="1200"/>
  <p:tag name="BLEND" val="0"/>
  <p:tag name="TRANSPARENT" val="1"/>
  <p:tag name="TBUG" val="0"/>
  <p:tag name="ALLOWFS" val="0"/>
  <p:tag name="ORIGWIDTH" val="9"/>
  <p:tag name="PICTUREFILESIZE" val="21294"/>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K+1&#10;\end{align*}&#10;\end{document}&#10;"/>
  <p:tag name="FILENAME" val="TP_tmp"/>
  <p:tag name="FORMAT" val="bmp256"/>
  <p:tag name="RES" val="1200"/>
  <p:tag name="BLEND" val="0"/>
  <p:tag name="TRANSPARENT" val="1"/>
  <p:tag name="TBUG" val="0"/>
  <p:tag name="ALLOWFS" val="0"/>
  <p:tag name="ORIGWIDTH" val="26"/>
  <p:tag name="PICTUREFILESIZE" val="6647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Y_{34} }  &#10;\end{align*}&#10;\end{document}&#10;"/>
  <p:tag name="FILENAME" val="TP_tmp"/>
  <p:tag name="FORMAT" val="bmp256"/>
  <p:tag name="RES" val="1200"/>
  <p:tag name="BLEND" val="0"/>
  <p:tag name="TRANSPARENT" val="1"/>
  <p:tag name="TBUG" val="0"/>
  <p:tag name="ALLOWFS" val="0"/>
  <p:tag name="ORIGWIDTH" val="14"/>
  <p:tag name="PICTUREFILESIZE" val="40490"/>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   n^2 p L = \Theta \left(   \frac{n \log n}{ \red{ \min } \Delta_i^2} \right)      &#10;\end{align*}&#10;\end{document}&#10;"/>
  <p:tag name="FILENAME" val="TP_tmp"/>
  <p:tag name="FORMAT" val="bmp256"/>
  <p:tag name="RES" val="1200"/>
  <p:tag name="BLEND" val="0"/>
  <p:tag name="TRANSPARENT" val="1"/>
  <p:tag name="TBUG" val="0"/>
  <p:tag name="ALLOWFS" val="0"/>
  <p:tag name="ORIGWIDTH" val="90"/>
  <p:tag name="PICTUREFILESIZE" val="62657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color}&#10;&#10;\newcommand{\red}{\textcolor[rgb]{1,0,0}}&#10;\newcommand{\blue}{\textcolor[rgb]{0,0,1}}&#10;\newcommand{\green}{\textcolor[rgb]{0,0.8,0}}&#10;\newcommand{\purple}{\textcolor[rgb]{0.8,0,0.8}}&#10;&#10;\begin{document}&#10;\begin{align*}&#10;\boldsymbol{w} \end{align*}&#10;\end{document}&#10;"/>
  <p:tag name="FILENAME" val="TP_tmp"/>
  <p:tag name="FORMAT" val="bmp256"/>
  <p:tag name="RES" val="1200"/>
  <p:tag name="BLEND" val="0"/>
  <p:tag name="TRANSPARENT" val="1"/>
  <p:tag name="TBUG" val="0"/>
  <p:tag name="ALLOWFS" val="0"/>
  <p:tag name="ORIGWIDTH" val="9"/>
  <p:tag name="PICTUREFILESIZE" val="13694"/>
</p:tagLst>
</file>

<file path=ppt/theme/theme1.xml><?xml version="1.0" encoding="utf-8"?>
<a:theme xmlns:a="http://schemas.openxmlformats.org/drawingml/2006/main" name="1_JobTalk3">
  <a:themeElements>
    <a:clrScheme name="">
      <a:dk1>
        <a:srgbClr val="000000"/>
      </a:dk1>
      <a:lt1>
        <a:srgbClr val="FFCCFF"/>
      </a:lt1>
      <a:dk2>
        <a:srgbClr val="000000"/>
      </a:dk2>
      <a:lt2>
        <a:srgbClr val="808080"/>
      </a:lt2>
      <a:accent1>
        <a:srgbClr val="00CC99"/>
      </a:accent1>
      <a:accent2>
        <a:srgbClr val="3333CC"/>
      </a:accent2>
      <a:accent3>
        <a:srgbClr val="FFE2FF"/>
      </a:accent3>
      <a:accent4>
        <a:srgbClr val="000000"/>
      </a:accent4>
      <a:accent5>
        <a:srgbClr val="AAE2CA"/>
      </a:accent5>
      <a:accent6>
        <a:srgbClr val="2D2DB9"/>
      </a:accent6>
      <a:hlink>
        <a:srgbClr val="CCCCFF"/>
      </a:hlink>
      <a:folHlink>
        <a:srgbClr val="B2B2B2"/>
      </a:folHlink>
    </a:clrScheme>
    <a:fontScheme name="1_JobTalk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823913"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823913"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Arial" charset="0"/>
            <a:ea typeface="굴림" pitchFamily="50" charset="-127"/>
          </a:defRPr>
        </a:defPPr>
      </a:lstStyle>
    </a:lnDef>
  </a:objectDefaults>
  <a:extraClrSchemeLst>
    <a:extraClrScheme>
      <a:clrScheme name="1_JobTalk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JobTalk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JobTalk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JobTalk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JobTalk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JobTalk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JobTalk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deterministic_it</Template>
  <TotalTime>302891</TotalTime>
  <Words>5349</Words>
  <Application>Microsoft Office PowerPoint</Application>
  <PresentationFormat>On-screen Show (4:3)</PresentationFormat>
  <Paragraphs>570</Paragraphs>
  <Slides>31</Slides>
  <Notes>31</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1_JobTalk3</vt:lpstr>
      <vt:lpstr>Efficient and Scalable Top-K Ranking</vt:lpstr>
      <vt:lpstr>Intro</vt:lpstr>
      <vt:lpstr>Ranking </vt:lpstr>
      <vt:lpstr>Big data era: A new challenge arises!</vt:lpstr>
      <vt:lpstr>Two innovative approaches</vt:lpstr>
      <vt:lpstr>Our goal</vt:lpstr>
      <vt:lpstr>Three sub-goals</vt:lpstr>
      <vt:lpstr>Main results</vt:lpstr>
      <vt:lpstr>Pairwise comparison model</vt:lpstr>
      <vt:lpstr>Pairwise comparison model</vt:lpstr>
      <vt:lpstr>Pairwise comparison model</vt:lpstr>
      <vt:lpstr>Top-K ranking</vt:lpstr>
      <vt:lpstr>Minimal sample complexity</vt:lpstr>
      <vt:lpstr>Ranking algorithm</vt:lpstr>
      <vt:lpstr>Ranking algorithm</vt:lpstr>
      <vt:lpstr>Slide 15</vt:lpstr>
      <vt:lpstr>Stage 2: Detect outliers &amp; control point-wise error</vt:lpstr>
      <vt:lpstr>Stage 2: Repeat the same in next round</vt:lpstr>
      <vt:lpstr>Key features</vt:lpstr>
      <vt:lpstr>High ranking accuracy</vt:lpstr>
      <vt:lpstr>High ranking accuracy</vt:lpstr>
      <vt:lpstr>High ranking accuracy</vt:lpstr>
      <vt:lpstr>Enhanced scalability</vt:lpstr>
      <vt:lpstr>Extension</vt:lpstr>
      <vt:lpstr>Impact</vt:lpstr>
      <vt:lpstr>Conclusion</vt:lpstr>
      <vt:lpstr>Backup slides</vt:lpstr>
      <vt:lpstr>Minimax optimality</vt:lpstr>
      <vt:lpstr>Extension</vt:lpstr>
      <vt:lpstr>Extension</vt:lpstr>
      <vt:lpstr>Related work</vt:lpstr>
    </vt:vector>
  </TitlesOfParts>
  <Company>UC-Berkeley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Interference Management for WiMax System</dc:title>
  <dc:creator>Changho Suh</dc:creator>
  <cp:lastModifiedBy>ChanghoSeo</cp:lastModifiedBy>
  <cp:revision>4938</cp:revision>
  <cp:lastPrinted>2014-06-25T05:04:31Z</cp:lastPrinted>
  <dcterms:created xsi:type="dcterms:W3CDTF">2006-01-25T19:50:38Z</dcterms:created>
  <dcterms:modified xsi:type="dcterms:W3CDTF">2015-09-22T16:06:12Z</dcterms:modified>
</cp:coreProperties>
</file>